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handoutMasterIdLst>
    <p:handoutMasterId r:id="rId51"/>
  </p:handoutMasterIdLst>
  <p:sldIdLst>
    <p:sldId id="267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34" r:id="rId48"/>
    <p:sldId id="335" r:id="rId49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176" userDrawn="1">
          <p15:clr>
            <a:srgbClr val="A4A3A4"/>
          </p15:clr>
        </p15:guide>
        <p15:guide id="2" orient="horz" pos="3000" userDrawn="1">
          <p15:clr>
            <a:srgbClr val="A4A3A4"/>
          </p15:clr>
        </p15:guide>
        <p15:guide id="3" orient="horz" pos="384" userDrawn="1">
          <p15:clr>
            <a:srgbClr val="A4A3A4"/>
          </p15:clr>
        </p15:guide>
        <p15:guide id="4" orient="horz" pos="2688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1680" userDrawn="1">
          <p15:clr>
            <a:srgbClr val="A4A3A4"/>
          </p15:clr>
        </p15:guide>
        <p15:guide id="7" orient="horz" pos="3216" userDrawn="1">
          <p15:clr>
            <a:srgbClr val="A4A3A4"/>
          </p15:clr>
        </p15:guide>
        <p15:guide id="8" orient="horz" pos="3096" userDrawn="1">
          <p15:clr>
            <a:srgbClr val="A4A3A4"/>
          </p15:clr>
        </p15:guide>
        <p15:guide id="9" pos="672" userDrawn="1">
          <p15:clr>
            <a:srgbClr val="A4A3A4"/>
          </p15:clr>
        </p15:guide>
        <p15:guide id="10" pos="2976" userDrawn="1">
          <p15:clr>
            <a:srgbClr val="A4A3A4"/>
          </p15:clr>
        </p15:guide>
        <p15:guide id="11" pos="5160" userDrawn="1">
          <p15:clr>
            <a:srgbClr val="A4A3A4"/>
          </p15:clr>
        </p15:guide>
        <p15:guide id="12" pos="1948" userDrawn="1">
          <p15:clr>
            <a:srgbClr val="A4A3A4"/>
          </p15:clr>
        </p15:guide>
        <p15:guide id="13" pos="216" userDrawn="1">
          <p15:clr>
            <a:srgbClr val="A4A3A4"/>
          </p15:clr>
        </p15:guide>
        <p15:guide id="14" orient="horz" pos="2160" userDrawn="1">
          <p15:clr>
            <a:srgbClr val="A4A3A4"/>
          </p15:clr>
        </p15:guide>
        <p15:guide id="15" orient="horz" pos="2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equel User" initials="SU" lastIdx="0" clrIdx="0">
    <p:extLst>
      <p:ext uri="{19B8F6BF-5375-455C-9EA6-DF929625EA0E}">
        <p15:presenceInfo xmlns:p15="http://schemas.microsoft.com/office/powerpoint/2012/main" userId="958da6fd0e6693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708C"/>
    <a:srgbClr val="692146"/>
    <a:srgbClr val="720F11"/>
    <a:srgbClr val="9F2241"/>
    <a:srgbClr val="E2DFCA"/>
    <a:srgbClr val="625D9C"/>
    <a:srgbClr val="E21A23"/>
    <a:srgbClr val="FFDFCA"/>
    <a:srgbClr val="FFB600"/>
    <a:srgbClr val="E7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98" autoAdjust="0"/>
    <p:restoredTop sz="94788" autoAdjust="0"/>
  </p:normalViewPr>
  <p:slideViewPr>
    <p:cSldViewPr snapToGrid="0">
      <p:cViewPr varScale="1">
        <p:scale>
          <a:sx n="81" d="100"/>
          <a:sy n="81" d="100"/>
        </p:scale>
        <p:origin x="1358" y="67"/>
      </p:cViewPr>
      <p:guideLst>
        <p:guide pos="1176"/>
        <p:guide orient="horz" pos="3000"/>
        <p:guide orient="horz" pos="384"/>
        <p:guide orient="horz" pos="2688"/>
        <p:guide orient="horz" pos="2904"/>
        <p:guide orient="horz" pos="1680"/>
        <p:guide orient="horz" pos="3216"/>
        <p:guide orient="horz" pos="3096"/>
        <p:guide pos="672"/>
        <p:guide pos="2976"/>
        <p:guide pos="5160"/>
        <p:guide pos="1948"/>
        <p:guide pos="216"/>
        <p:guide orient="horz" pos="2160"/>
        <p:guide orient="horz" pos="216"/>
      </p:guideLst>
    </p:cSldViewPr>
  </p:slideViewPr>
  <p:outlineViewPr>
    <p:cViewPr>
      <p:scale>
        <a:sx n="33" d="100"/>
        <a:sy n="33" d="100"/>
      </p:scale>
      <p:origin x="0" y="-1441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20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734" y="0"/>
            <a:ext cx="3038145" cy="462721"/>
          </a:xfrm>
          <a:prstGeom prst="rect">
            <a:avLst/>
          </a:prstGeom>
        </p:spPr>
        <p:txBody>
          <a:bodyPr vert="horz" lIns="87304" tIns="43652" rIns="87304" bIns="43652" rtlCol="0"/>
          <a:lstStyle>
            <a:lvl1pPr algn="r">
              <a:defRPr sz="1100"/>
            </a:lvl1pPr>
          </a:lstStyle>
          <a:p>
            <a:fld id="{7CF79C4C-9A95-4F23-B503-12D2C6F00E19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734" y="8773355"/>
            <a:ext cx="3038145" cy="462720"/>
          </a:xfrm>
          <a:prstGeom prst="rect">
            <a:avLst/>
          </a:prstGeom>
        </p:spPr>
        <p:txBody>
          <a:bodyPr vert="horz" lIns="87304" tIns="43652" rIns="87304" bIns="43652" rtlCol="0" anchor="b"/>
          <a:lstStyle>
            <a:lvl1pPr algn="r">
              <a:defRPr sz="1100"/>
            </a:lvl1pPr>
          </a:lstStyle>
          <a:p>
            <a:fld id="{9BEDD28F-82A9-4FAE-8C69-E41F27D67B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477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2"/>
            <a:ext cx="3037840" cy="463407"/>
          </a:xfrm>
          <a:prstGeom prst="rect">
            <a:avLst/>
          </a:prstGeom>
        </p:spPr>
        <p:txBody>
          <a:bodyPr vert="horz" lIns="92290" tIns="46144" rIns="92290" bIns="46144" rtlCol="0"/>
          <a:lstStyle>
            <a:lvl1pPr algn="r">
              <a:defRPr sz="1200"/>
            </a:lvl1pPr>
          </a:lstStyle>
          <a:p>
            <a:fld id="{2BE65169-DB50-4446-8324-0D580DBE95C4}" type="datetimeFigureOut">
              <a:rPr lang="en-US" smtClean="0"/>
              <a:t>9/16/2021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8750" y="1154113"/>
            <a:ext cx="41529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90" tIns="46144" rIns="92290" bIns="461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44862"/>
            <a:ext cx="5608320" cy="3636705"/>
          </a:xfrm>
          <a:prstGeom prst="rect">
            <a:avLst/>
          </a:prstGeom>
        </p:spPr>
        <p:txBody>
          <a:bodyPr vert="horz" lIns="92290" tIns="46144" rIns="92290" bIns="461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9"/>
            <a:ext cx="3037840" cy="463406"/>
          </a:xfrm>
          <a:prstGeom prst="rect">
            <a:avLst/>
          </a:prstGeom>
        </p:spPr>
        <p:txBody>
          <a:bodyPr vert="horz" lIns="92290" tIns="46144" rIns="92290" bIns="46144" rtlCol="0" anchor="b"/>
          <a:lstStyle>
            <a:lvl1pPr algn="r">
              <a:defRPr sz="1200"/>
            </a:lvl1pPr>
          </a:lstStyle>
          <a:p>
            <a:fld id="{30DC0D4C-FD52-4CA4-A998-31C73A5A5B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8215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https://youtu.be/tlQzJoJfTlA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C0D4C-FD52-4CA4-A998-31C73A5A5BD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7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1 Slayt Görüntüsü Yer Tutucusu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2 Not Yer Tutucusu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tr-TR"/>
          </a:p>
        </p:txBody>
      </p:sp>
      <p:sp>
        <p:nvSpPr>
          <p:cNvPr id="53252" name="3 Slayt Numarası Yer Tutucusu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BBBDC7-0BA8-4569-8A3D-22FAD1B15B0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37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03DB6BE-E2F3-2A47-94A8-585F5DD018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77" t="11823" r="5903" b="4524"/>
          <a:stretch/>
        </p:blipFill>
        <p:spPr>
          <a:xfrm>
            <a:off x="0" y="1520825"/>
            <a:ext cx="9144000" cy="4846438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331115" y="2099014"/>
            <a:ext cx="3863458" cy="3863458"/>
            <a:chOff x="331115" y="2099014"/>
            <a:chExt cx="3863458" cy="38634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9DDEA9-6897-2B48-BA6A-9075880AA615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621792" y="5093208"/>
            <a:ext cx="278892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A1600F-0570-410C-9F95-5DDBAF63CC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E58448A-1EBE-41B2-B940-5B338FAA80A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64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te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BD6B082-7C10-BA4E-BE12-3A2FD5AE08EF}"/>
              </a:ext>
            </a:extLst>
          </p:cNvPr>
          <p:cNvGrpSpPr/>
          <p:nvPr userDrawn="1"/>
        </p:nvGrpSpPr>
        <p:grpSpPr>
          <a:xfrm>
            <a:off x="6635067" y="0"/>
            <a:ext cx="2508933" cy="6367263"/>
            <a:chOff x="3491346" y="0"/>
            <a:chExt cx="2508933" cy="636726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A3EC593-DC20-9346-9776-FBA0FABCCDA5}"/>
                </a:ext>
              </a:extLst>
            </p:cNvPr>
            <p:cNvSpPr/>
            <p:nvPr/>
          </p:nvSpPr>
          <p:spPr>
            <a:xfrm rot="10800000">
              <a:off x="5468761" y="1352709"/>
              <a:ext cx="531517" cy="1821241"/>
            </a:xfrm>
            <a:custGeom>
              <a:avLst/>
              <a:gdLst>
                <a:gd name="connsiteX0" fmla="*/ 0 w 531517"/>
                <a:gd name="connsiteY0" fmla="*/ 1821241 h 1821241"/>
                <a:gd name="connsiteX1" fmla="*/ 0 w 531517"/>
                <a:gd name="connsiteY1" fmla="*/ 0 h 1821241"/>
                <a:gd name="connsiteX2" fmla="*/ 531517 w 531517"/>
                <a:gd name="connsiteY2" fmla="*/ 672400 h 1821241"/>
                <a:gd name="connsiteX3" fmla="*/ 0 w 531517"/>
                <a:gd name="connsiteY3" fmla="*/ 1821241 h 1821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517" h="1821241">
                  <a:moveTo>
                    <a:pt x="0" y="1821241"/>
                  </a:moveTo>
                  <a:lnTo>
                    <a:pt x="0" y="0"/>
                  </a:lnTo>
                  <a:lnTo>
                    <a:pt x="531517" y="672400"/>
                  </a:lnTo>
                  <a:lnTo>
                    <a:pt x="0" y="1821241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D31C323-8E84-A946-A27D-2777E3E0BE45}"/>
                </a:ext>
              </a:extLst>
            </p:cNvPr>
            <p:cNvSpPr/>
            <p:nvPr/>
          </p:nvSpPr>
          <p:spPr>
            <a:xfrm rot="10800000">
              <a:off x="3491346" y="0"/>
              <a:ext cx="2508932" cy="2501550"/>
            </a:xfrm>
            <a:custGeom>
              <a:avLst/>
              <a:gdLst>
                <a:gd name="connsiteX0" fmla="*/ 2508932 w 2508932"/>
                <a:gd name="connsiteY0" fmla="*/ 2501550 h 2501550"/>
                <a:gd name="connsiteX1" fmla="*/ 0 w 2508932"/>
                <a:gd name="connsiteY1" fmla="*/ 2501550 h 2501550"/>
                <a:gd name="connsiteX2" fmla="*/ 0 w 2508932"/>
                <a:gd name="connsiteY2" fmla="*/ 1148841 h 2501550"/>
                <a:gd name="connsiteX3" fmla="*/ 531517 w 2508932"/>
                <a:gd name="connsiteY3" fmla="*/ 0 h 2501550"/>
                <a:gd name="connsiteX4" fmla="*/ 2508932 w 2508932"/>
                <a:gd name="connsiteY4" fmla="*/ 2501550 h 250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8932" h="2501550">
                  <a:moveTo>
                    <a:pt x="2508932" y="2501550"/>
                  </a:moveTo>
                  <a:lnTo>
                    <a:pt x="0" y="2501550"/>
                  </a:lnTo>
                  <a:lnTo>
                    <a:pt x="0" y="1148841"/>
                  </a:lnTo>
                  <a:lnTo>
                    <a:pt x="531517" y="0"/>
                  </a:lnTo>
                  <a:lnTo>
                    <a:pt x="2508932" y="250155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A9B01AF-6459-4247-AF71-3F7C135643BB}"/>
                </a:ext>
              </a:extLst>
            </p:cNvPr>
            <p:cNvSpPr/>
            <p:nvPr/>
          </p:nvSpPr>
          <p:spPr>
            <a:xfrm rot="10800000">
              <a:off x="3680272" y="1352707"/>
              <a:ext cx="2320007" cy="5014556"/>
            </a:xfrm>
            <a:custGeom>
              <a:avLst/>
              <a:gdLst>
                <a:gd name="connsiteX0" fmla="*/ 0 w 2320007"/>
                <a:gd name="connsiteY0" fmla="*/ 5014556 h 5014556"/>
                <a:gd name="connsiteX1" fmla="*/ 0 w 2320007"/>
                <a:gd name="connsiteY1" fmla="*/ 0 h 5014556"/>
                <a:gd name="connsiteX2" fmla="*/ 2320007 w 2320007"/>
                <a:gd name="connsiteY2" fmla="*/ 0 h 5014556"/>
                <a:gd name="connsiteX3" fmla="*/ 531518 w 2320007"/>
                <a:gd name="connsiteY3" fmla="*/ 3865713 h 5014556"/>
                <a:gd name="connsiteX4" fmla="*/ 1 w 2320007"/>
                <a:gd name="connsiteY4" fmla="*/ 3193313 h 5014556"/>
                <a:gd name="connsiteX5" fmla="*/ 1 w 2320007"/>
                <a:gd name="connsiteY5" fmla="*/ 5014554 h 5014556"/>
                <a:gd name="connsiteX6" fmla="*/ 0 w 2320007"/>
                <a:gd name="connsiteY6" fmla="*/ 5014556 h 5014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007" h="5014556">
                  <a:moveTo>
                    <a:pt x="0" y="5014556"/>
                  </a:moveTo>
                  <a:lnTo>
                    <a:pt x="0" y="0"/>
                  </a:lnTo>
                  <a:lnTo>
                    <a:pt x="2320007" y="0"/>
                  </a:lnTo>
                  <a:lnTo>
                    <a:pt x="531518" y="3865713"/>
                  </a:lnTo>
                  <a:lnTo>
                    <a:pt x="1" y="3193313"/>
                  </a:lnTo>
                  <a:lnTo>
                    <a:pt x="1" y="5014554"/>
                  </a:lnTo>
                  <a:lnTo>
                    <a:pt x="0" y="50145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For TOC/</a:t>
            </a:r>
            <a:br>
              <a:rPr lang="en-US" dirty="0"/>
            </a:br>
            <a:r>
              <a:rPr lang="en-US" dirty="0"/>
              <a:t>Agenda and Lite Text Slide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6858000" cy="452596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tabLst/>
              <a:defRPr sz="2000" baseline="0">
                <a:solidFill>
                  <a:schemeClr val="tx2"/>
                </a:solidFill>
              </a:defRPr>
            </a:lvl1pPr>
            <a:lvl2pPr>
              <a:buClrTx/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 [20pt Arial for TOC/Agenda]</a:t>
            </a:r>
          </a:p>
          <a:p>
            <a:pPr lvl="0"/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E9A4657-960C-43DE-81AE-18CA143A4380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51AA9ED-A6E2-4AEB-B71F-2979D48AB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05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274321"/>
            <a:ext cx="697526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7" y="1280160"/>
            <a:ext cx="6975265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A6B10B21-A22D-4973-9F22-3C85C87DD1D6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E23767-0A7E-4F0C-A99E-C1C9090D3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80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2" userDrawn="1">
          <p15:clr>
            <a:srgbClr val="FBAE40"/>
          </p15:clr>
        </p15:guide>
        <p15:guide id="2" orient="horz" pos="80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274320"/>
            <a:ext cx="843657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41148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672119" y="1280160"/>
            <a:ext cx="4114800" cy="4707890"/>
          </a:xfrm>
        </p:spPr>
        <p:txBody>
          <a:bodyPr/>
          <a:lstStyle>
            <a:lvl1pPr rtl="0"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06E4E2-02E1-49AB-BCC5-A8B1C1D9B871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8EF9E6E-260B-4AEA-92D1-41B528297A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597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274320"/>
            <a:ext cx="410611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280160"/>
            <a:ext cx="4114800" cy="470789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636422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32FC0A7D-C449-4E7F-9213-3874E5CFF3D0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7F92EB8-4DEE-49B2-B12E-4B88D72421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6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5" y="274321"/>
            <a:ext cx="8441755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4433570"/>
            <a:ext cx="4114800" cy="1554480"/>
          </a:xfrm>
        </p:spPr>
        <p:txBody>
          <a:bodyPr/>
          <a:lstStyle>
            <a:lvl1pPr marL="0" indent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Tx/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72119" y="4433570"/>
            <a:ext cx="4114800" cy="1554480"/>
          </a:xfrm>
        </p:spPr>
        <p:txBody>
          <a:bodyPr/>
          <a:lstStyle>
            <a:lvl1pPr marL="0" indent="0" rtl="0">
              <a:spcBef>
                <a:spcPts val="800"/>
              </a:spcBef>
              <a:buFont typeface="Arial" panose="020B0604020202020204" pitchFamily="34" charset="0"/>
              <a:buNone/>
              <a:defRPr sz="1400" b="1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1400">
                <a:solidFill>
                  <a:schemeClr val="tx2"/>
                </a:solidFill>
              </a:defRPr>
            </a:lvl2pPr>
            <a:lvl3pPr marL="230188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3pPr>
            <a:lvl4pPr marL="460375" indent="-228600">
              <a:spcBef>
                <a:spcPts val="800"/>
              </a:spcBef>
              <a:buClrTx/>
              <a:defRPr sz="1400">
                <a:solidFill>
                  <a:schemeClr val="tx2"/>
                </a:solidFill>
              </a:defRPr>
            </a:lvl4pPr>
            <a:lvl5pPr marL="684213" indent="-228600">
              <a:spcBef>
                <a:spcPts val="800"/>
              </a:spcBef>
              <a:buClrTx/>
              <a:defRPr sz="1400"/>
            </a:lvl5pPr>
            <a:lvl6pPr marL="1141413" indent="-227013">
              <a:defRPr sz="1400"/>
            </a:lvl6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578BD2ED-4CD4-4A08-A1AB-BE9089BBD0EC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663CC9DE-998A-4CE0-9F7E-6227FE125B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008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04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idx="1"/>
          </p:nvPr>
        </p:nvSpPr>
        <p:spPr>
          <a:xfrm>
            <a:off x="822960" y="3355848"/>
            <a:ext cx="6858000" cy="2632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94DF0F-078F-4C4A-810D-ABEE40A745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3951" y="2163986"/>
            <a:ext cx="1069848" cy="10698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5DDFF34-02EA-D742-9BC0-FE557E673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888" y="1419046"/>
            <a:ext cx="3793501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70A54C8-3BEB-479C-8132-ED850D718912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CD1C8-B489-4F25-BF47-B0BC6065CF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852B0C-8397-4528-A540-DECD1AFBFF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468047D7-62BE-4F0D-946F-293638AAF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420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  <p15:guide id="2" orient="horz" pos="206">
          <p15:clr>
            <a:srgbClr val="FBAE40"/>
          </p15:clr>
        </p15:guide>
        <p15:guide id="3" orient="horz" pos="377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6616" y="1371600"/>
            <a:ext cx="8534400" cy="46164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72185" y="274321"/>
            <a:ext cx="7430276" cy="82296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ABEF75F3-1711-489F-A08C-9328DE9AC7F2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FE81A5-2073-4945-BB5B-812F9353FE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216BB23-582F-4B13-8CFC-A600617B3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30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06" userDrawn="1">
          <p15:clr>
            <a:srgbClr val="FBAE40"/>
          </p15:clr>
        </p15:guide>
        <p15:guide id="2" orient="horz" pos="377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ID4096"/>
              <a:t>Engr. Ahsan Azhar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Ahsan Azhar  ME-102 Thermodynamics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300E44-255A-4B82-AB29-95EF4E13F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046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LID4096"/>
              <a:t>Engr. Ahsan Azhar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Ahsan Azhar  ME-102 Thermodynamics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072C8-F9A0-477D-A37A-81519D0F4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1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C0C4BDB-A03D-4245-B68D-139B693685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86" r="23740"/>
          <a:stretch/>
        </p:blipFill>
        <p:spPr>
          <a:xfrm>
            <a:off x="-13645" y="1524000"/>
            <a:ext cx="9157646" cy="48450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713232" y="4919472"/>
            <a:ext cx="2532888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D42FAE-26E3-4DE5-BC8F-C630755CABB5}"/>
              </a:ext>
            </a:extLst>
          </p:cNvPr>
          <p:cNvGrpSpPr/>
          <p:nvPr userDrawn="1"/>
        </p:nvGrpSpPr>
        <p:grpSpPr>
          <a:xfrm>
            <a:off x="331115" y="2099014"/>
            <a:ext cx="3863458" cy="3863458"/>
            <a:chOff x="331115" y="2099014"/>
            <a:chExt cx="3863458" cy="386345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05BDC1-9FD2-487F-96D3-99A60DFF2DF9}"/>
                </a:ext>
              </a:extLst>
            </p:cNvPr>
            <p:cNvSpPr/>
            <p:nvPr userDrawn="1"/>
          </p:nvSpPr>
          <p:spPr>
            <a:xfrm>
              <a:off x="331115" y="2099014"/>
              <a:ext cx="3863458" cy="386345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B6C85AF-40BF-481F-B230-2EC2FE116ADE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9C82988-802C-4FB8-98AD-D2FC0A223CD6}"/>
                </a:ext>
              </a:extLst>
            </p:cNvPr>
            <p:cNvSpPr/>
            <p:nvPr userDrawn="1"/>
          </p:nvSpPr>
          <p:spPr>
            <a:xfrm>
              <a:off x="599258" y="2898475"/>
              <a:ext cx="2793799" cy="2792652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0748757-6631-4B8F-B2B2-0A5D2A24C9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DB33C924-3FD6-46F3-8F4D-D9334766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AFDF1C8C-EF32-4F80-8B3B-9EDA8D988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88D52AD4-24DE-462D-AACA-5C2FA46AAB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792" y="5093208"/>
            <a:ext cx="2788920" cy="576185"/>
          </a:xfrm>
        </p:spPr>
        <p:txBody>
          <a:bodyPr/>
          <a:lstStyle>
            <a:lvl1pPr>
              <a:spcBef>
                <a:spcPts val="0"/>
              </a:spcBef>
              <a:defRPr sz="1200" b="1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86DC85-02AF-42BC-85AD-A7AA80CB2076}"/>
              </a:ext>
            </a:extLst>
          </p:cNvPr>
          <p:cNvCxnSpPr>
            <a:cxnSpLocks/>
          </p:cNvCxnSpPr>
          <p:nvPr userDrawn="1"/>
        </p:nvCxnSpPr>
        <p:spPr>
          <a:xfrm>
            <a:off x="714711" y="4913464"/>
            <a:ext cx="2532888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0168EFA-D6C2-4F7E-B228-815598EC2B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1D669-74A6-4F41-BFAC-F4CB24AEC38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3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 userDrawn="1"/>
        </p:nvGrpSpPr>
        <p:grpSpPr>
          <a:xfrm>
            <a:off x="0" y="1521567"/>
            <a:ext cx="9144000" cy="4846438"/>
            <a:chOff x="0" y="1521567"/>
            <a:chExt cx="9144000" cy="484643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3FD8DC8-1EF1-6B48-9F31-D9D254F85818}"/>
                </a:ext>
              </a:extLst>
            </p:cNvPr>
            <p:cNvSpPr/>
            <p:nvPr userDrawn="1"/>
          </p:nvSpPr>
          <p:spPr>
            <a:xfrm>
              <a:off x="0" y="1521567"/>
              <a:ext cx="9144000" cy="4846438"/>
            </a:xfrm>
            <a:prstGeom prst="rect">
              <a:avLst/>
            </a:prstGeom>
            <a:solidFill>
              <a:srgbClr val="720F1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0492E-5EBE-C745-8EEE-F17D4BB4582E}"/>
                </a:ext>
              </a:extLst>
            </p:cNvPr>
            <p:cNvSpPr/>
            <p:nvPr userDrawn="1"/>
          </p:nvSpPr>
          <p:spPr>
            <a:xfrm>
              <a:off x="185629" y="2001422"/>
              <a:ext cx="8493233" cy="4166364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976C39-0B94-D44F-9108-A52DD0916B5A}"/>
                </a:ext>
              </a:extLst>
            </p:cNvPr>
            <p:cNvSpPr/>
            <p:nvPr userDrawn="1"/>
          </p:nvSpPr>
          <p:spPr>
            <a:xfrm>
              <a:off x="364385" y="2475809"/>
              <a:ext cx="7858340" cy="351322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777240" y="2985555"/>
            <a:ext cx="6521640" cy="87321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058" y="3986784"/>
            <a:ext cx="4297680" cy="517585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86C884-D766-9149-B40E-B86A943DE6D1}"/>
              </a:ext>
            </a:extLst>
          </p:cNvPr>
          <p:cNvCxnSpPr>
            <a:cxnSpLocks/>
          </p:cNvCxnSpPr>
          <p:nvPr userDrawn="1"/>
        </p:nvCxnSpPr>
        <p:spPr>
          <a:xfrm>
            <a:off x="867202" y="4650037"/>
            <a:ext cx="35747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>
          <a:xfrm>
            <a:off x="777240" y="4718304"/>
            <a:ext cx="4443413" cy="576185"/>
          </a:xfrm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9EC3BB-4571-47EE-A5F0-E16F7B4F29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617" y="328239"/>
            <a:ext cx="911679" cy="9116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3D62D0-94AB-439B-AC37-064E850672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7734" y="472527"/>
            <a:ext cx="3587614" cy="1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60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49" r="15416"/>
          <a:stretch/>
        </p:blipFill>
        <p:spPr>
          <a:xfrm>
            <a:off x="0" y="0"/>
            <a:ext cx="9144000" cy="6364224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30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 userDrawn="1">
          <p15:clr>
            <a:srgbClr val="FBAE40"/>
          </p15:clr>
        </p15:guide>
        <p15:guide id="2" orient="horz" pos="1968" userDrawn="1">
          <p15:clr>
            <a:srgbClr val="FBAE40"/>
          </p15:clr>
        </p15:guide>
        <p15:guide id="4" userDrawn="1">
          <p15:clr>
            <a:srgbClr val="FBAE40"/>
          </p15:clr>
        </p15:guide>
        <p15:guide id="5" pos="2880" userDrawn="1">
          <p15:clr>
            <a:srgbClr val="FBAE40"/>
          </p15:clr>
        </p15:guide>
        <p15:guide id="6" pos="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4E5CB6-D66B-41F9-83A5-D13DF6581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225" t="12480" b="3239"/>
          <a:stretch/>
        </p:blipFill>
        <p:spPr>
          <a:xfrm flipH="1">
            <a:off x="6010" y="-1"/>
            <a:ext cx="9150022" cy="6364715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91FFC595-1043-FF47-B12D-DE59D6ECDEAF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897F304-D13A-4DA5-B7F7-FF30EFC8C4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101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  <p15:guide id="4">
          <p15:clr>
            <a:srgbClr val="FBAE40"/>
          </p15:clr>
        </p15:guide>
        <p15:guide id="5" pos="2880">
          <p15:clr>
            <a:srgbClr val="FBAE40"/>
          </p15:clr>
        </p15:guide>
        <p15:guide id="6" pos="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CF57B6-1B1A-4B8F-9DFF-73A531E5D7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55"/>
            <a:ext cx="9144000" cy="636182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rgbClr val="FFB6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F1C43492-7E70-499B-AF94-526224C01DA8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A704180-9FB4-409C-B364-B110408FEF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17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56">
          <p15:clr>
            <a:srgbClr val="FBAE40"/>
          </p15:clr>
        </p15:guide>
        <p15:guide id="3" orient="horz" pos="2352">
          <p15:clr>
            <a:srgbClr val="FBAE40"/>
          </p15:clr>
        </p15:guide>
        <p15:guide id="4" orient="horz" pos="1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21C48C-3392-4FDB-9369-6BC17D9CE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8878"/>
            <a:ext cx="9144000" cy="6370670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DB4B4D12-AF0C-4D97-9CED-90CB55C54F58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8F72B6D8-B4B8-483C-B007-F56FA2D2A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6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5957E67-98EC-4631-8D21-6B97CCB358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0"/>
            <a:ext cx="9144000" cy="6367263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467612" y="2368353"/>
            <a:ext cx="3457621" cy="3457621"/>
            <a:chOff x="467612" y="2368353"/>
            <a:chExt cx="3457621" cy="345762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AD1ADE-6D88-5C48-9EEF-7E081C733011}"/>
                </a:ext>
              </a:extLst>
            </p:cNvPr>
            <p:cNvSpPr/>
            <p:nvPr userDrawn="1"/>
          </p:nvSpPr>
          <p:spPr>
            <a:xfrm>
              <a:off x="467612" y="2368353"/>
              <a:ext cx="3457621" cy="3457621"/>
            </a:xfrm>
            <a:prstGeom prst="rect">
              <a:avLst/>
            </a:prstGeom>
            <a:solidFill>
              <a:srgbClr val="9F224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E6DE48-1064-2849-AF2D-2E29711B1885}"/>
                </a:ext>
              </a:extLst>
            </p:cNvPr>
            <p:cNvSpPr/>
            <p:nvPr userDrawn="1"/>
          </p:nvSpPr>
          <p:spPr>
            <a:xfrm>
              <a:off x="599258" y="2895600"/>
              <a:ext cx="2795875" cy="2778591"/>
            </a:xfrm>
            <a:prstGeom prst="rect">
              <a:avLst/>
            </a:prstGeom>
            <a:solidFill>
              <a:srgbClr val="E21A23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21C002C-853C-D54D-985F-FA80D970FE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14836" y="4918845"/>
              <a:ext cx="253138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21792" y="3008376"/>
            <a:ext cx="2788920" cy="1289304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21792" y="4261104"/>
            <a:ext cx="2788920" cy="457200"/>
          </a:xfrm>
        </p:spPr>
        <p:txBody>
          <a:bodyPr/>
          <a:lstStyle>
            <a:lvl1pPr marL="0" indent="0" algn="l"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FEEE245A-9698-4A49-A735-5BCF7ABE0A3A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84BA6A4-9923-441F-97B3-3C28313D03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070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8">
          <p15:clr>
            <a:srgbClr val="FBAE40"/>
          </p15:clr>
        </p15:guide>
        <p15:guide id="2" orient="horz" pos="196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AB23EC-917E-B047-8295-8203CA1ECBFE}"/>
              </a:ext>
            </a:extLst>
          </p:cNvPr>
          <p:cNvGrpSpPr/>
          <p:nvPr userDrawn="1"/>
        </p:nvGrpSpPr>
        <p:grpSpPr>
          <a:xfrm>
            <a:off x="0" y="0"/>
            <a:ext cx="9144000" cy="6366424"/>
            <a:chOff x="1" y="0"/>
            <a:chExt cx="9144000" cy="636642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22D7C90-AFB1-5842-AE7B-3EE743CC58EE}"/>
                </a:ext>
              </a:extLst>
            </p:cNvPr>
            <p:cNvSpPr/>
            <p:nvPr userDrawn="1"/>
          </p:nvSpPr>
          <p:spPr>
            <a:xfrm>
              <a:off x="720000" y="3962630"/>
              <a:ext cx="8229600" cy="2403794"/>
            </a:xfrm>
            <a:custGeom>
              <a:avLst/>
              <a:gdLst>
                <a:gd name="connsiteX0" fmla="*/ 3062211 w 8229600"/>
                <a:gd name="connsiteY0" fmla="*/ 0 h 2403794"/>
                <a:gd name="connsiteX1" fmla="*/ 8229600 w 8229600"/>
                <a:gd name="connsiteY1" fmla="*/ 2403794 h 2403794"/>
                <a:gd name="connsiteX2" fmla="*/ 0 w 8229600"/>
                <a:gd name="connsiteY2" fmla="*/ 2403794 h 240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29600" h="2403794">
                  <a:moveTo>
                    <a:pt x="3062211" y="0"/>
                  </a:moveTo>
                  <a:lnTo>
                    <a:pt x="8229600" y="2403794"/>
                  </a:lnTo>
                  <a:lnTo>
                    <a:pt x="0" y="2403794"/>
                  </a:lnTo>
                  <a:close/>
                </a:path>
              </a:pathLst>
            </a:custGeom>
            <a:solidFill>
              <a:srgbClr val="9F22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F2D842F-70F3-E249-837F-3B31E02390D7}"/>
                </a:ext>
              </a:extLst>
            </p:cNvPr>
            <p:cNvSpPr/>
            <p:nvPr userDrawn="1"/>
          </p:nvSpPr>
          <p:spPr>
            <a:xfrm>
              <a:off x="3782212" y="0"/>
              <a:ext cx="5361789" cy="6366424"/>
            </a:xfrm>
            <a:custGeom>
              <a:avLst/>
              <a:gdLst>
                <a:gd name="connsiteX0" fmla="*/ 5048021 w 5361789"/>
                <a:gd name="connsiteY0" fmla="*/ 0 h 6366424"/>
                <a:gd name="connsiteX1" fmla="*/ 5361789 w 5361789"/>
                <a:gd name="connsiteY1" fmla="*/ 0 h 6366424"/>
                <a:gd name="connsiteX2" fmla="*/ 5361789 w 5361789"/>
                <a:gd name="connsiteY2" fmla="*/ 6366424 h 6366424"/>
                <a:gd name="connsiteX3" fmla="*/ 5167389 w 5361789"/>
                <a:gd name="connsiteY3" fmla="*/ 6366424 h 6366424"/>
                <a:gd name="connsiteX4" fmla="*/ 0 w 5361789"/>
                <a:gd name="connsiteY4" fmla="*/ 3962630 h 6366424"/>
                <a:gd name="connsiteX5" fmla="*/ 5048021 w 5361789"/>
                <a:gd name="connsiteY5" fmla="*/ 0 h 6366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61789" h="6366424">
                  <a:moveTo>
                    <a:pt x="5048021" y="0"/>
                  </a:moveTo>
                  <a:lnTo>
                    <a:pt x="5361789" y="0"/>
                  </a:lnTo>
                  <a:lnTo>
                    <a:pt x="5361789" y="6366424"/>
                  </a:lnTo>
                  <a:lnTo>
                    <a:pt x="5167389" y="6366424"/>
                  </a:lnTo>
                  <a:lnTo>
                    <a:pt x="0" y="3962630"/>
                  </a:lnTo>
                  <a:lnTo>
                    <a:pt x="5048021" y="0"/>
                  </a:lnTo>
                  <a:close/>
                </a:path>
              </a:pathLst>
            </a:custGeom>
            <a:solidFill>
              <a:srgbClr val="E2D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080FE84-562B-8D4E-8B93-4B4D187CAD16}"/>
                </a:ext>
              </a:extLst>
            </p:cNvPr>
            <p:cNvSpPr/>
            <p:nvPr userDrawn="1"/>
          </p:nvSpPr>
          <p:spPr>
            <a:xfrm>
              <a:off x="1" y="2203200"/>
              <a:ext cx="3782211" cy="4163224"/>
            </a:xfrm>
            <a:custGeom>
              <a:avLst/>
              <a:gdLst>
                <a:gd name="connsiteX0" fmla="*/ 0 w 3782211"/>
                <a:gd name="connsiteY0" fmla="*/ 0 h 4163224"/>
                <a:gd name="connsiteX1" fmla="*/ 3782211 w 3782211"/>
                <a:gd name="connsiteY1" fmla="*/ 1759430 h 4163224"/>
                <a:gd name="connsiteX2" fmla="*/ 720000 w 3782211"/>
                <a:gd name="connsiteY2" fmla="*/ 4163224 h 4163224"/>
                <a:gd name="connsiteX3" fmla="*/ 0 w 3782211"/>
                <a:gd name="connsiteY3" fmla="*/ 4163224 h 4163224"/>
                <a:gd name="connsiteX4" fmla="*/ 0 w 3782211"/>
                <a:gd name="connsiteY4" fmla="*/ 0 h 416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2211" h="4163224">
                  <a:moveTo>
                    <a:pt x="0" y="0"/>
                  </a:moveTo>
                  <a:lnTo>
                    <a:pt x="3782211" y="1759430"/>
                  </a:lnTo>
                  <a:lnTo>
                    <a:pt x="720000" y="4163224"/>
                  </a:lnTo>
                  <a:lnTo>
                    <a:pt x="0" y="4163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6616" y="203829"/>
            <a:ext cx="7315200" cy="914400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26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 – Divider, 26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6616" y="1252728"/>
            <a:ext cx="5943600" cy="517585"/>
          </a:xfrm>
        </p:spPr>
        <p:txBody>
          <a:bodyPr/>
          <a:lstStyle>
            <a:lvl1pPr marL="0" indent="0" algn="l">
              <a:buNone/>
              <a:defRPr sz="20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 – 20 pt., Black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DFDDF79B-EC16-4D64-BB8F-31CA7644D797}"/>
              </a:ext>
            </a:extLst>
          </p:cNvPr>
          <p:cNvSpPr txBox="1">
            <a:spLocks/>
          </p:cNvSpPr>
          <p:nvPr userDrawn="1"/>
        </p:nvSpPr>
        <p:spPr>
          <a:xfrm>
            <a:off x="367912" y="6528816"/>
            <a:ext cx="1554480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McGraw-Hill   </a:t>
            </a:r>
            <a:r>
              <a:rPr lang="en-US" sz="900" b="1" spc="0" baseline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9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049723-BA81-4AC5-BEAA-3E6F13DAD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85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6616" y="274321"/>
            <a:ext cx="6858000" cy="8229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616" y="1280160"/>
            <a:ext cx="6858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7033" y="6528815"/>
            <a:ext cx="95861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/>
                </a:solidFill>
              </a:defRPr>
            </a:lvl1pPr>
          </a:lstStyle>
          <a:p>
            <a:fld id="{40BFEAB2-FD83-41F2-9787-AD5D1A1760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E6E250-D1F9-6444-A77C-4DC8C64A97D7}"/>
              </a:ext>
            </a:extLst>
          </p:cNvPr>
          <p:cNvSpPr/>
          <p:nvPr userDrawn="1"/>
        </p:nvSpPr>
        <p:spPr>
          <a:xfrm>
            <a:off x="0" y="6367263"/>
            <a:ext cx="9144000" cy="545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A8145CF-2FEC-4A08-842F-42FF880BE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5540" y="6528816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en-US"/>
              <a:t>Ahsan Azhar  ME-102 Thermodynamics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882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0" r:id="rId2"/>
    <p:sldLayoutId id="2147483663" r:id="rId3"/>
    <p:sldLayoutId id="2147483667" r:id="rId4"/>
    <p:sldLayoutId id="2147483713" r:id="rId5"/>
    <p:sldLayoutId id="2147483709" r:id="rId6"/>
    <p:sldLayoutId id="2147483711" r:id="rId7"/>
    <p:sldLayoutId id="2147483712" r:id="rId8"/>
    <p:sldLayoutId id="2147483668" r:id="rId9"/>
    <p:sldLayoutId id="2147483662" r:id="rId10"/>
    <p:sldLayoutId id="2147483665" r:id="rId11"/>
    <p:sldLayoutId id="2147483666" r:id="rId12"/>
    <p:sldLayoutId id="2147483671" r:id="rId13"/>
    <p:sldLayoutId id="2147483669" r:id="rId14"/>
    <p:sldLayoutId id="2147483676" r:id="rId15"/>
    <p:sldLayoutId id="2147483675" r:id="rId16"/>
    <p:sldLayoutId id="2147483714" r:id="rId17"/>
    <p:sldLayoutId id="2147483715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30188" indent="-228600" algn="l" defTabSz="914400" rtl="0" eaLnBrk="1" latinLnBrk="0" hangingPunct="1">
        <a:lnSpc>
          <a:spcPct val="100000"/>
        </a:lnSpc>
        <a:spcBef>
          <a:spcPts val="800"/>
        </a:spcBef>
        <a:buClrTx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460375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55613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85800" indent="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orient="horz" pos="360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5472" userDrawn="1">
          <p15:clr>
            <a:srgbClr val="F26B43"/>
          </p15:clr>
        </p15:guide>
        <p15:guide id="9" orient="horz" pos="4211" userDrawn="1">
          <p15:clr>
            <a:srgbClr val="F26B43"/>
          </p15:clr>
        </p15:guide>
        <p15:guide id="10" pos="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 AND BASIC CONCEPTS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0BFEAB2-FD83-41F2-9787-AD5D1A1760CD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BE507B5-C7FD-44CE-8A2A-A513808930E9}"/>
              </a:ext>
            </a:extLst>
          </p:cNvPr>
          <p:cNvSpPr txBox="1">
            <a:spLocks/>
          </p:cNvSpPr>
          <p:nvPr/>
        </p:nvSpPr>
        <p:spPr>
          <a:xfrm>
            <a:off x="1237201" y="6528815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2019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849EDA-73B3-4260-A9F3-0418A1B2D3A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293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41243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4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04800"/>
            <a:ext cx="4124325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8044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E87083-2B1F-4E06-87B2-48819AC0499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0"/>
            <a:ext cx="5029200" cy="609600"/>
          </a:xfrm>
        </p:spPr>
        <p:txBody>
          <a:bodyPr/>
          <a:lstStyle/>
          <a:p>
            <a:pPr eaLnBrk="1" hangingPunct="1"/>
            <a:r>
              <a:rPr lang="en-US" sz="2800" dirty="0"/>
              <a:t>Unity Conversion Ratios</a:t>
            </a:r>
            <a:endParaRPr lang="en-US" sz="2800" b="0" dirty="0"/>
          </a:p>
        </p:txBody>
      </p:sp>
      <p:sp>
        <p:nvSpPr>
          <p:cNvPr id="13318" name="Rectangle 8"/>
          <p:cNvSpPr>
            <a:spLocks noChangeArrowheads="1"/>
          </p:cNvSpPr>
          <p:nvPr/>
        </p:nvSpPr>
        <p:spPr bwMode="auto">
          <a:xfrm>
            <a:off x="381000" y="2173069"/>
            <a:ext cx="5410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i="1" dirty="0"/>
              <a:t>All </a:t>
            </a:r>
            <a:r>
              <a:rPr lang="en-US" i="1" dirty="0" err="1"/>
              <a:t>nonprimary</a:t>
            </a:r>
            <a:r>
              <a:rPr lang="en-US" i="1" dirty="0"/>
              <a:t> units (secondary units) can be formed by combinations of primary units</a:t>
            </a:r>
            <a:r>
              <a:rPr lang="en-US" dirty="0"/>
              <a:t>. </a:t>
            </a:r>
          </a:p>
        </p:txBody>
      </p:sp>
      <p:sp>
        <p:nvSpPr>
          <p:cNvPr id="13319" name="Rectangle 10"/>
          <p:cNvSpPr>
            <a:spLocks noChangeArrowheads="1"/>
          </p:cNvSpPr>
          <p:nvPr/>
        </p:nvSpPr>
        <p:spPr bwMode="auto">
          <a:xfrm>
            <a:off x="381000" y="4083050"/>
            <a:ext cx="5029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They can also be expressed more conveniently as </a:t>
            </a:r>
            <a:r>
              <a:rPr lang="en-US" b="1" dirty="0">
                <a:solidFill>
                  <a:srgbClr val="CC00CC"/>
                </a:solidFill>
              </a:rPr>
              <a:t>unity conversion ratios</a:t>
            </a:r>
            <a:r>
              <a:rPr lang="en-US" b="1" dirty="0"/>
              <a:t> </a:t>
            </a:r>
            <a:r>
              <a:rPr lang="en-US" dirty="0"/>
              <a:t>as</a:t>
            </a:r>
          </a:p>
        </p:txBody>
      </p:sp>
      <p:sp>
        <p:nvSpPr>
          <p:cNvPr id="13320" name="Rectangle 11"/>
          <p:cNvSpPr>
            <a:spLocks noChangeArrowheads="1"/>
          </p:cNvSpPr>
          <p:nvPr/>
        </p:nvSpPr>
        <p:spPr bwMode="auto">
          <a:xfrm>
            <a:off x="381000" y="5789613"/>
            <a:ext cx="6629400" cy="91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/>
              <a:t>Unity conversion ratios are identically equal to 1 and are </a:t>
            </a:r>
            <a:r>
              <a:rPr lang="en-US" dirty="0" err="1"/>
              <a:t>unitless</a:t>
            </a:r>
            <a:r>
              <a:rPr lang="en-US" dirty="0"/>
              <a:t>, and thus such ratios (or their inverses) can be inserted conveniently into any calculation to properly convert units.</a:t>
            </a:r>
          </a:p>
        </p:txBody>
      </p:sp>
      <p:sp>
        <p:nvSpPr>
          <p:cNvPr id="13321" name="Rectangle 12"/>
          <p:cNvSpPr>
            <a:spLocks noChangeArrowheads="1"/>
          </p:cNvSpPr>
          <p:nvPr/>
        </p:nvSpPr>
        <p:spPr bwMode="auto">
          <a:xfrm>
            <a:off x="381000" y="152400"/>
            <a:ext cx="6324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b="1" dirty="0">
                <a:solidFill>
                  <a:srgbClr val="FF0000"/>
                </a:solidFill>
              </a:rPr>
              <a:t>Dimensional homogeneity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322" name="Text Box 13"/>
          <p:cNvSpPr txBox="1">
            <a:spLocks noChangeArrowheads="1"/>
          </p:cNvSpPr>
          <p:nvPr/>
        </p:nvSpPr>
        <p:spPr bwMode="auto">
          <a:xfrm>
            <a:off x="381000" y="773113"/>
            <a:ext cx="556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All equations must be dimensionally </a:t>
            </a:r>
            <a:r>
              <a:rPr lang="en-US" b="1" dirty="0">
                <a:solidFill>
                  <a:srgbClr val="CC00CC"/>
                </a:solidFill>
              </a:rPr>
              <a:t>homogeneous</a:t>
            </a:r>
            <a:r>
              <a:rPr lang="en-US" dirty="0"/>
              <a:t>.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800600"/>
            <a:ext cx="55626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895600"/>
            <a:ext cx="54959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7361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E87083-2B1F-4E06-87B2-48819AC0499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43450" y="1042988"/>
            <a:ext cx="41719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28600"/>
            <a:ext cx="412432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45761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3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ED766D-05CF-4F10-880D-3A375E014FE8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28600"/>
            <a:ext cx="4139407" cy="3957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2863"/>
            <a:ext cx="3714750" cy="677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5867400"/>
            <a:ext cx="5943600" cy="67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39890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C59160F-9578-4865-8336-02792DCDB7C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6553200" cy="609600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sz="2800">
                <a:solidFill>
                  <a:srgbClr val="C00000"/>
                </a:solidFill>
              </a:rPr>
              <a:t>SYSTEMS AND CONTROL VOLUMES</a:t>
            </a:r>
            <a:endParaRPr lang="en-US" sz="2800" b="0">
              <a:solidFill>
                <a:srgbClr val="C00000"/>
              </a:solidFill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077200" cy="5638800"/>
          </a:xfrm>
        </p:spPr>
        <p:txBody>
          <a:bodyPr/>
          <a:lstStyle/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System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A quantity of matter or a region in space chosen for study.</a:t>
            </a:r>
            <a:r>
              <a:rPr lang="en-US" sz="2000" i="1" dirty="0">
                <a:latin typeface="Arial" charset="0"/>
              </a:rPr>
              <a:t> 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Surroundings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The mass or region outside the system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Boundary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The real or imaginary surface that separates the system from its surroundings.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tr-TR" sz="2000" dirty="0">
                <a:latin typeface="Arial" charset="0"/>
              </a:rPr>
              <a:t>     </a:t>
            </a:r>
            <a:r>
              <a:rPr lang="en-US" sz="2000" dirty="0">
                <a:latin typeface="Arial" charset="0"/>
              </a:rPr>
              <a:t>The boundary of a system can be </a:t>
            </a:r>
            <a:r>
              <a:rPr lang="en-US" sz="2000" i="1" dirty="0">
                <a:solidFill>
                  <a:srgbClr val="0000FF"/>
                </a:solidFill>
                <a:latin typeface="Arial" charset="0"/>
              </a:rPr>
              <a:t>fixed</a:t>
            </a:r>
            <a:r>
              <a:rPr lang="en-US" sz="2000" i="1" dirty="0">
                <a:solidFill>
                  <a:schemeClr val="hlink"/>
                </a:solidFill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or </a:t>
            </a:r>
            <a:r>
              <a:rPr lang="en-US" sz="2000" i="1" dirty="0">
                <a:solidFill>
                  <a:srgbClr val="0000FF"/>
                </a:solidFill>
                <a:latin typeface="Arial" charset="0"/>
              </a:rPr>
              <a:t>movable</a:t>
            </a:r>
            <a:r>
              <a:rPr lang="en-US" sz="2000" i="1" dirty="0">
                <a:latin typeface="Arial" charset="0"/>
              </a:rPr>
              <a:t>.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tr-TR" sz="2000" dirty="0">
                <a:latin typeface="Arial" charset="0"/>
              </a:rPr>
              <a:t>     </a:t>
            </a:r>
            <a:r>
              <a:rPr lang="en-US" sz="2000" dirty="0">
                <a:latin typeface="Arial" charset="0"/>
              </a:rPr>
              <a:t>Systems may be considered to be </a:t>
            </a:r>
            <a:r>
              <a:rPr lang="en-US" sz="2000" i="1" dirty="0">
                <a:solidFill>
                  <a:srgbClr val="0000FF"/>
                </a:solidFill>
                <a:latin typeface="Arial" charset="0"/>
              </a:rPr>
              <a:t>closed</a:t>
            </a:r>
            <a:r>
              <a:rPr lang="en-US" sz="2000" i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or </a:t>
            </a:r>
            <a:r>
              <a:rPr lang="en-US" sz="2000" i="1" dirty="0">
                <a:solidFill>
                  <a:srgbClr val="0000FF"/>
                </a:solidFill>
                <a:latin typeface="Arial" charset="0"/>
              </a:rPr>
              <a:t>open</a:t>
            </a:r>
            <a:r>
              <a:rPr lang="en-US" sz="2000" i="1" dirty="0">
                <a:latin typeface="Arial" charset="0"/>
              </a:rPr>
              <a:t>.</a:t>
            </a:r>
            <a:r>
              <a:rPr lang="en-US" sz="2000" dirty="0">
                <a:latin typeface="Arial" charset="0"/>
              </a:rPr>
              <a:t> </a:t>
            </a:r>
            <a:endParaRPr lang="tr-TR" sz="2000" dirty="0">
              <a:latin typeface="Arial" charset="0"/>
            </a:endParaRP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Closed system (Control mass):</a:t>
            </a:r>
            <a:r>
              <a:rPr lang="en-US" sz="2000" dirty="0">
                <a:latin typeface="Arial" charset="0"/>
              </a:rPr>
              <a:t> A fixed amount of mass, and no mass can cross its boundary</a:t>
            </a:r>
            <a:r>
              <a:rPr lang="tr-TR" sz="2000" dirty="0">
                <a:latin typeface="Arial" charset="0"/>
              </a:rPr>
              <a:t>. 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Open system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 (</a:t>
            </a: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control volume)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A properly selected region in space. </a:t>
            </a:r>
            <a:endParaRPr lang="tr-TR" sz="2000" dirty="0">
              <a:latin typeface="Arial" charset="0"/>
            </a:endParaRP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It usually encloses a device that involves mass flow such as a compressor, turbine, or nozzle.</a:t>
            </a:r>
            <a:r>
              <a:rPr lang="tr-TR" sz="2000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Both mass and energy can cross the boundary of a control volume.</a:t>
            </a:r>
            <a:r>
              <a:rPr lang="tr-TR" sz="2000" dirty="0">
                <a:latin typeface="Arial" charset="0"/>
              </a:rPr>
              <a:t> 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Control surface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The boundaries of a control volume. It can be real or imaginary.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endParaRPr lang="tr-TR" sz="2000" dirty="0">
              <a:latin typeface="Arial" charset="0"/>
            </a:endParaRP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161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3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4E0976-2F45-41E1-B7FD-7D0B082CD75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000"/>
            <a:ext cx="3333750" cy="256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3200400"/>
            <a:ext cx="34671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381000"/>
            <a:ext cx="3419475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1698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C00D19-04B6-41F3-92A8-FE81CF87983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457200"/>
            <a:ext cx="8220075" cy="4597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5257800"/>
            <a:ext cx="3124200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6704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C00D19-04B6-41F3-92A8-FE81CF879833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62275" y="80963"/>
            <a:ext cx="32194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7367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94493C-75FF-48B3-87F2-17494D7D8B41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5181600" cy="609600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PROPERTIES OF A SYSTEM</a:t>
            </a:r>
            <a:endParaRPr lang="en-US" sz="2800" b="0" dirty="0">
              <a:solidFill>
                <a:srgbClr val="C00000"/>
              </a:solidFill>
            </a:endParaRPr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5029200" cy="50292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Property: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Any char</a:t>
            </a:r>
            <a:r>
              <a:rPr lang="tr-TR" sz="2000" dirty="0">
                <a:latin typeface="Arial" charset="0"/>
              </a:rPr>
              <a:t>a</a:t>
            </a:r>
            <a:r>
              <a:rPr lang="en-US" sz="2000" dirty="0" err="1">
                <a:latin typeface="Arial" charset="0"/>
              </a:rPr>
              <a:t>cterist</a:t>
            </a:r>
            <a:r>
              <a:rPr lang="tr-TR" sz="2000" dirty="0">
                <a:latin typeface="Arial" charset="0"/>
              </a:rPr>
              <a:t>i</a:t>
            </a:r>
            <a:r>
              <a:rPr lang="en-US" sz="2000" dirty="0">
                <a:latin typeface="Arial" charset="0"/>
              </a:rPr>
              <a:t>c of a system.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Some familiar properties are pressure </a:t>
            </a:r>
            <a:r>
              <a:rPr lang="en-US" sz="2000" i="1" dirty="0">
                <a:latin typeface="Arial" charset="0"/>
              </a:rPr>
              <a:t>P</a:t>
            </a:r>
            <a:r>
              <a:rPr lang="en-US" sz="2000" dirty="0">
                <a:latin typeface="Arial" charset="0"/>
              </a:rPr>
              <a:t>, temperature </a:t>
            </a:r>
            <a:r>
              <a:rPr lang="en-US" sz="2000" i="1" dirty="0">
                <a:latin typeface="Arial" charset="0"/>
              </a:rPr>
              <a:t>T</a:t>
            </a:r>
            <a:r>
              <a:rPr lang="en-US" sz="2000" dirty="0">
                <a:latin typeface="Arial" charset="0"/>
              </a:rPr>
              <a:t>, volume </a:t>
            </a:r>
            <a:r>
              <a:rPr lang="en-US" sz="2000" i="1" dirty="0">
                <a:latin typeface="Arial" charset="0"/>
              </a:rPr>
              <a:t>V</a:t>
            </a:r>
            <a:r>
              <a:rPr lang="en-US" sz="2000" dirty="0">
                <a:latin typeface="Arial" charset="0"/>
              </a:rPr>
              <a:t>, and mass </a:t>
            </a:r>
            <a:r>
              <a:rPr lang="en-US" sz="2000" i="1" dirty="0">
                <a:latin typeface="Arial" charset="0"/>
              </a:rPr>
              <a:t>m</a:t>
            </a:r>
            <a:r>
              <a:rPr lang="en-US" sz="2000" dirty="0">
                <a:latin typeface="Arial" charset="0"/>
              </a:rPr>
              <a:t>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Properties are considered to be either </a:t>
            </a:r>
            <a:r>
              <a:rPr lang="en-US" sz="2000" i="1" dirty="0">
                <a:latin typeface="Arial" charset="0"/>
              </a:rPr>
              <a:t>intensive </a:t>
            </a:r>
            <a:r>
              <a:rPr lang="en-US" sz="2000" dirty="0">
                <a:latin typeface="Arial" charset="0"/>
              </a:rPr>
              <a:t>or </a:t>
            </a:r>
            <a:r>
              <a:rPr lang="en-US" sz="2000" i="1" dirty="0">
                <a:latin typeface="Arial" charset="0"/>
              </a:rPr>
              <a:t>extensive</a:t>
            </a:r>
            <a:r>
              <a:rPr lang="en-US" sz="2000" dirty="0">
                <a:latin typeface="Arial" charset="0"/>
              </a:rPr>
              <a:t>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Intensive properties: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Those that are independent of the mass of a system, such as temperature, pressure, and density.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Extensive properties: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Those whose values depend on the size—or extent—of the system.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Specific properties: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 Extensive properties per unit mass.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791200"/>
            <a:ext cx="1400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5867400"/>
            <a:ext cx="12573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457200"/>
            <a:ext cx="3276600" cy="513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5715000"/>
            <a:ext cx="40290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13534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7718DE6-E383-420E-87B3-0D4C55A5064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2286000" cy="609600"/>
          </a:xfrm>
        </p:spPr>
        <p:txBody>
          <a:bodyPr/>
          <a:lstStyle/>
          <a:p>
            <a:pPr eaLnBrk="1" hangingPunct="1"/>
            <a:r>
              <a:rPr lang="en-US" sz="2800" dirty="0"/>
              <a:t>Continuum</a:t>
            </a:r>
            <a:endParaRPr lang="en-US" sz="2800" b="0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85800"/>
            <a:ext cx="4572000" cy="59436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spcAft>
                <a:spcPct val="15000"/>
              </a:spcAft>
              <a:buNone/>
            </a:pPr>
            <a:r>
              <a:rPr lang="en-US" sz="1900" dirty="0">
                <a:latin typeface="Arial" charset="0"/>
              </a:rPr>
              <a:t>Matter is made up of atoms that are widely spaced in the gas phase. Yet it is very convenient to disregard the atomic nature of a substance and view it as a continuous, homogeneous matter with no holes, that is, a </a:t>
            </a:r>
            <a:r>
              <a:rPr lang="en-US" sz="1900" b="1" dirty="0">
                <a:solidFill>
                  <a:srgbClr val="CC00CC"/>
                </a:solidFill>
                <a:latin typeface="Arial" charset="0"/>
              </a:rPr>
              <a:t>continuum</a:t>
            </a:r>
            <a:r>
              <a:rPr lang="en-US" sz="1900" dirty="0">
                <a:latin typeface="Arial" charset="0"/>
              </a:rPr>
              <a:t>. </a:t>
            </a:r>
          </a:p>
          <a:p>
            <a:pPr marL="0" indent="0" eaLnBrk="1" hangingPunct="1">
              <a:spcBef>
                <a:spcPts val="600"/>
              </a:spcBef>
              <a:spcAft>
                <a:spcPct val="15000"/>
              </a:spcAft>
              <a:buNone/>
            </a:pPr>
            <a:r>
              <a:rPr lang="en-US" sz="1900" dirty="0">
                <a:latin typeface="Arial" charset="0"/>
              </a:rPr>
              <a:t>The continuum idealization allows us to treat properties as point functions and to assume the properties vary continually in space with no jump discontinuities.</a:t>
            </a:r>
          </a:p>
          <a:p>
            <a:pPr marL="0" indent="0" eaLnBrk="1" hangingPunct="1">
              <a:spcBef>
                <a:spcPts val="600"/>
              </a:spcBef>
              <a:spcAft>
                <a:spcPct val="15000"/>
              </a:spcAft>
              <a:buNone/>
            </a:pPr>
            <a:r>
              <a:rPr lang="en-US" sz="1900" dirty="0">
                <a:latin typeface="Arial" charset="0"/>
              </a:rPr>
              <a:t>This idealization is valid as long as the size of the system we deal with is large relative to the space between the molecules. </a:t>
            </a:r>
          </a:p>
          <a:p>
            <a:pPr marL="0" indent="0" eaLnBrk="1" hangingPunct="1">
              <a:spcBef>
                <a:spcPts val="600"/>
              </a:spcBef>
              <a:spcAft>
                <a:spcPct val="15000"/>
              </a:spcAft>
              <a:buNone/>
            </a:pPr>
            <a:r>
              <a:rPr lang="en-US" sz="1900" dirty="0">
                <a:latin typeface="Arial" charset="0"/>
              </a:rPr>
              <a:t>This is the case in practically all problems.</a:t>
            </a:r>
          </a:p>
          <a:p>
            <a:pPr marL="0" indent="0" eaLnBrk="1" hangingPunct="1">
              <a:spcBef>
                <a:spcPts val="600"/>
              </a:spcBef>
              <a:spcAft>
                <a:spcPct val="15000"/>
              </a:spcAft>
              <a:buNone/>
            </a:pPr>
            <a:r>
              <a:rPr lang="en-US" sz="1900" dirty="0">
                <a:latin typeface="Arial" charset="0"/>
              </a:rPr>
              <a:t>In this text we will limit our consideration to substances that can be modeled as a continuum.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52975" y="800100"/>
            <a:ext cx="423862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928205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3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8ABE405-DC6A-449A-81FE-0C95FBD528A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075" name="Rectangle 4"/>
          <p:cNvSpPr>
            <a:spLocks noChangeArrowheads="1"/>
          </p:cNvSpPr>
          <p:nvPr/>
        </p:nvSpPr>
        <p:spPr bwMode="auto">
          <a:xfrm>
            <a:off x="838200" y="390525"/>
            <a:ext cx="20034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Objectives</a:t>
            </a:r>
          </a:p>
        </p:txBody>
      </p:sp>
      <p:sp>
        <p:nvSpPr>
          <p:cNvPr id="3076" name="Rectangle 5"/>
          <p:cNvSpPr>
            <a:spLocks noChangeArrowheads="1"/>
          </p:cNvSpPr>
          <p:nvPr/>
        </p:nvSpPr>
        <p:spPr bwMode="auto">
          <a:xfrm>
            <a:off x="533400" y="1038225"/>
            <a:ext cx="800100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spcAft>
                <a:spcPct val="20000"/>
              </a:spcAft>
              <a:buClr>
                <a:srgbClr val="FF0000"/>
              </a:buClr>
              <a:buFontTx/>
              <a:buChar char="•"/>
            </a:pPr>
            <a:r>
              <a:rPr lang="en-US" sz="2200" dirty="0"/>
              <a:t>Identify the unique vocabulary associated with thermodynamics through the precise definition of basic concepts to form a sound foundation for the development of the principles of thermodynamics.</a:t>
            </a:r>
          </a:p>
          <a:p>
            <a:pPr marL="342900" indent="-342900">
              <a:spcBef>
                <a:spcPct val="20000"/>
              </a:spcBef>
              <a:spcAft>
                <a:spcPct val="20000"/>
              </a:spcAft>
              <a:buClr>
                <a:srgbClr val="FF0000"/>
              </a:buClr>
              <a:buFontTx/>
              <a:buChar char="•"/>
            </a:pPr>
            <a:r>
              <a:rPr lang="en-US" sz="2200" dirty="0"/>
              <a:t>Review the metric SI and the English unit systems.</a:t>
            </a:r>
          </a:p>
          <a:p>
            <a:pPr marL="342900" indent="-342900">
              <a:spcBef>
                <a:spcPct val="20000"/>
              </a:spcBef>
              <a:spcAft>
                <a:spcPct val="20000"/>
              </a:spcAft>
              <a:buClr>
                <a:srgbClr val="FF0000"/>
              </a:buClr>
              <a:buFontTx/>
              <a:buChar char="•"/>
            </a:pPr>
            <a:r>
              <a:rPr lang="en-US" sz="2200" dirty="0"/>
              <a:t>Explain the basic concepts of thermodynamics such as system, state, state postulate, equilibrium, process, and cycle.</a:t>
            </a:r>
            <a:r>
              <a:rPr lang="tr-TR" sz="2200" dirty="0"/>
              <a:t> </a:t>
            </a:r>
            <a:r>
              <a:rPr lang="en-US" sz="2200" dirty="0"/>
              <a:t> </a:t>
            </a:r>
            <a:endParaRPr lang="tr-TR" sz="2200" dirty="0"/>
          </a:p>
          <a:p>
            <a:pPr marL="342900" indent="-342900">
              <a:spcBef>
                <a:spcPct val="20000"/>
              </a:spcBef>
              <a:spcAft>
                <a:spcPct val="20000"/>
              </a:spcAft>
              <a:buClr>
                <a:srgbClr val="FF0000"/>
              </a:buClr>
              <a:buFontTx/>
              <a:buChar char="•"/>
            </a:pPr>
            <a:r>
              <a:rPr lang="en-US" sz="2200" dirty="0"/>
              <a:t>Discuss properties of a system and define density, specific gravity, and specific weight. </a:t>
            </a:r>
          </a:p>
          <a:p>
            <a:pPr marL="342900" indent="-342900">
              <a:spcBef>
                <a:spcPct val="20000"/>
              </a:spcBef>
              <a:spcAft>
                <a:spcPct val="20000"/>
              </a:spcAft>
              <a:buClr>
                <a:srgbClr val="FF0000"/>
              </a:buClr>
              <a:buFontTx/>
              <a:buChar char="•"/>
            </a:pPr>
            <a:r>
              <a:rPr lang="en-US" sz="2200" dirty="0"/>
              <a:t>Review concepts of temperature, temperature scales, pressure, and absolute and gage pressure.</a:t>
            </a:r>
          </a:p>
          <a:p>
            <a:pPr marL="342900" indent="-342900">
              <a:spcBef>
                <a:spcPct val="20000"/>
              </a:spcBef>
              <a:spcAft>
                <a:spcPct val="20000"/>
              </a:spcAft>
              <a:buClr>
                <a:srgbClr val="FF0000"/>
              </a:buClr>
              <a:buFontTx/>
              <a:buChar char="•"/>
            </a:pPr>
            <a:r>
              <a:rPr lang="en-US" sz="2200" dirty="0"/>
              <a:t>Introduce an intuitive systematic problem-solving technique.</a:t>
            </a:r>
          </a:p>
        </p:txBody>
      </p:sp>
    </p:spTree>
    <p:extLst>
      <p:ext uri="{BB962C8B-B14F-4D97-AF65-F5344CB8AC3E}">
        <p14:creationId xmlns:p14="http://schemas.microsoft.com/office/powerpoint/2010/main" val="405282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8435B4-2D91-4288-AA59-22C9046FD79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6248400" cy="609600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DENSITY AND SPECIFIC GRAVITY</a:t>
            </a:r>
            <a:endParaRPr lang="en-US" sz="2800" b="0" dirty="0">
              <a:solidFill>
                <a:srgbClr val="C00000"/>
              </a:solidFill>
            </a:endParaRPr>
          </a:p>
        </p:txBody>
      </p:sp>
      <p:sp>
        <p:nvSpPr>
          <p:cNvPr id="21514" name="Rectangle 16"/>
          <p:cNvSpPr>
            <a:spLocks noChangeArrowheads="1"/>
          </p:cNvSpPr>
          <p:nvPr/>
        </p:nvSpPr>
        <p:spPr bwMode="auto">
          <a:xfrm>
            <a:off x="381000" y="1245513"/>
            <a:ext cx="2438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200" b="1" dirty="0">
                <a:solidFill>
                  <a:srgbClr val="CC00CC"/>
                </a:solidFill>
              </a:rPr>
              <a:t>Density</a:t>
            </a:r>
          </a:p>
        </p:txBody>
      </p:sp>
      <p:sp>
        <p:nvSpPr>
          <p:cNvPr id="21517" name="Rectangle 21"/>
          <p:cNvSpPr>
            <a:spLocks noChangeArrowheads="1"/>
          </p:cNvSpPr>
          <p:nvPr/>
        </p:nvSpPr>
        <p:spPr bwMode="auto">
          <a:xfrm>
            <a:off x="381000" y="3105090"/>
            <a:ext cx="2438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C00CC"/>
                </a:solidFill>
              </a:rPr>
              <a:t>Specific volume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71650"/>
            <a:ext cx="241935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657600"/>
            <a:ext cx="18383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62400" y="1219200"/>
            <a:ext cx="46482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18035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68435B4-2D91-4288-AA59-22C9046FD79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1513" name="Rectangle 14"/>
          <p:cNvSpPr>
            <a:spLocks noChangeArrowheads="1"/>
          </p:cNvSpPr>
          <p:nvPr/>
        </p:nvSpPr>
        <p:spPr bwMode="auto">
          <a:xfrm>
            <a:off x="381000" y="304800"/>
            <a:ext cx="4267200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sz="2000" b="1" dirty="0">
                <a:solidFill>
                  <a:srgbClr val="CC00CC"/>
                </a:solidFill>
              </a:rPr>
              <a:t>Specific gravity</a:t>
            </a:r>
            <a:r>
              <a:rPr lang="en-US" sz="2000" dirty="0">
                <a:solidFill>
                  <a:srgbClr val="CC00CC"/>
                </a:solidFill>
              </a:rPr>
              <a:t>:</a:t>
            </a:r>
            <a:r>
              <a:rPr lang="en-US" sz="2000" dirty="0"/>
              <a:t> The ratio of the density of a substance to the density of some standard substance at a specified temperature (usually water at 4°C). </a:t>
            </a:r>
          </a:p>
        </p:txBody>
      </p:sp>
      <p:sp>
        <p:nvSpPr>
          <p:cNvPr id="21516" name="Rectangle 20"/>
          <p:cNvSpPr>
            <a:spLocks noChangeArrowheads="1"/>
          </p:cNvSpPr>
          <p:nvPr/>
        </p:nvSpPr>
        <p:spPr bwMode="auto">
          <a:xfrm>
            <a:off x="381000" y="3513892"/>
            <a:ext cx="3886200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sz="2000" b="1" dirty="0">
                <a:solidFill>
                  <a:srgbClr val="CC00CC"/>
                </a:solidFill>
              </a:rPr>
              <a:t>Specific weight</a:t>
            </a:r>
            <a:r>
              <a:rPr lang="en-US" sz="2000" dirty="0">
                <a:solidFill>
                  <a:srgbClr val="CC00CC"/>
                </a:solidFill>
              </a:rPr>
              <a:t>:</a:t>
            </a:r>
            <a:r>
              <a:rPr lang="en-US" sz="2000" dirty="0"/>
              <a:t> The weight of a unit volume of a substance.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05000"/>
            <a:ext cx="17716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314825"/>
            <a:ext cx="28098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381000"/>
            <a:ext cx="419100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80661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500D4A-F08A-44AE-AED7-3E44B29EC2E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4800600" cy="609600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sz="2800">
                <a:solidFill>
                  <a:srgbClr val="C00000"/>
                </a:solidFill>
              </a:rPr>
              <a:t>STATE AND EQUILIBRIUM</a:t>
            </a:r>
            <a:endParaRPr lang="en-US" sz="2800" b="0">
              <a:solidFill>
                <a:srgbClr val="C00000"/>
              </a:solidFill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90600"/>
            <a:ext cx="8077200" cy="49530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Thermodynamics deals with </a:t>
            </a:r>
            <a:r>
              <a:rPr lang="en-US" sz="2000" i="1" dirty="0">
                <a:latin typeface="Arial" charset="0"/>
              </a:rPr>
              <a:t>equilibrium </a:t>
            </a:r>
            <a:r>
              <a:rPr lang="en-US" sz="2000" dirty="0">
                <a:latin typeface="Arial" charset="0"/>
              </a:rPr>
              <a:t>states.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Equilibrium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A state of balance.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In an equilibrium state there are no unbalanced potentials (or driving forces) within the system.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Thermal equilibrium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If the temperature is the same throughout the entire system.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Mechanical equilibrium: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If there is no change in pressure at any point of the system with time.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Phase equilibrium: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If a system involves two phases and when the mass of each phase reaches an equilibrium level and stays there.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Chemical equilibrium:</a:t>
            </a:r>
            <a:r>
              <a:rPr lang="en-US" sz="2000" b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If the chemical composition of a system does not change with time, that is, no chemical reactions occur.</a:t>
            </a:r>
          </a:p>
        </p:txBody>
      </p:sp>
    </p:spTree>
    <p:extLst>
      <p:ext uri="{BB962C8B-B14F-4D97-AF65-F5344CB8AC3E}">
        <p14:creationId xmlns:p14="http://schemas.microsoft.com/office/powerpoint/2010/main" val="2372949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500D4A-F08A-44AE-AED7-3E44B29EC2E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2895600"/>
            <a:ext cx="428409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66700"/>
            <a:ext cx="440055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2045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DA1761-9140-4AA4-9FB3-A1B190FE412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4114800" cy="609600"/>
          </a:xfrm>
        </p:spPr>
        <p:txBody>
          <a:bodyPr/>
          <a:lstStyle/>
          <a:p>
            <a:pPr eaLnBrk="1" hangingPunct="1"/>
            <a:r>
              <a:rPr lang="en-US" sz="2800" dirty="0"/>
              <a:t>The State Postulate</a:t>
            </a:r>
            <a:endParaRPr lang="en-US" sz="2800" b="0" dirty="0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5257800" cy="3886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200" dirty="0">
                <a:latin typeface="Arial" charset="0"/>
              </a:rPr>
              <a:t>The number of properties required to fix the state of a system is given by the </a:t>
            </a:r>
            <a:r>
              <a:rPr lang="en-US" sz="2200" b="1" dirty="0">
                <a:solidFill>
                  <a:srgbClr val="CC00CC"/>
                </a:solidFill>
                <a:latin typeface="Arial" charset="0"/>
              </a:rPr>
              <a:t>state postulate</a:t>
            </a:r>
            <a:r>
              <a:rPr lang="en-US" sz="2200" dirty="0">
                <a:solidFill>
                  <a:srgbClr val="CC00CC"/>
                </a:solidFill>
                <a:latin typeface="Arial" charset="0"/>
              </a:rPr>
              <a:t>:</a:t>
            </a:r>
          </a:p>
          <a:p>
            <a:pPr marL="0" lvl="1" indent="0" eaLnBrk="1" hangingPunct="1">
              <a:buNone/>
            </a:pPr>
            <a:r>
              <a:rPr lang="en-US" sz="2200" i="1" dirty="0">
                <a:solidFill>
                  <a:srgbClr val="0000FF"/>
                </a:solidFill>
                <a:latin typeface="Arial" charset="0"/>
              </a:rPr>
              <a:t>The state of a simple compressible system is completely specified by two independent, intensive properties.</a:t>
            </a:r>
          </a:p>
          <a:p>
            <a:pPr marL="0" indent="0" eaLnBrk="1" hangingPunct="1">
              <a:buNone/>
            </a:pPr>
            <a:r>
              <a:rPr lang="en-US" sz="2200" b="1" dirty="0">
                <a:solidFill>
                  <a:srgbClr val="CC00CC"/>
                </a:solidFill>
                <a:latin typeface="Arial" charset="0"/>
              </a:rPr>
              <a:t>Simple compressible system:</a:t>
            </a:r>
            <a:r>
              <a:rPr lang="en-US" sz="2200" b="1" dirty="0">
                <a:latin typeface="Arial" charset="0"/>
              </a:rPr>
              <a:t> </a:t>
            </a:r>
            <a:r>
              <a:rPr lang="en-US" sz="2200" dirty="0">
                <a:latin typeface="Arial" charset="0"/>
              </a:rPr>
              <a:t>If a system involves no electrical, magnetic, gravitational, motion, and surface tension effects.</a:t>
            </a:r>
          </a:p>
        </p:txBody>
      </p:sp>
      <p:pic>
        <p:nvPicPr>
          <p:cNvPr id="2355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5381625"/>
            <a:ext cx="4352925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57900" y="1409700"/>
            <a:ext cx="27051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2245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E05ECF-BC56-4697-9588-1930EE25AC4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4953000" cy="609600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PROCESSES AND CYCLES</a:t>
            </a:r>
            <a:endParaRPr lang="en-US" sz="2800" b="0" dirty="0">
              <a:solidFill>
                <a:srgbClr val="C00000"/>
              </a:solidFill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4114800" cy="39624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Process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Any change that a system undergoes from one equilibrium state to another.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Path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The series of states through which a system passes during a process.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FontTx/>
              <a:buNone/>
            </a:pPr>
            <a:r>
              <a:rPr lang="en-US" sz="2000" dirty="0">
                <a:solidFill>
                  <a:srgbClr val="0000FF"/>
                </a:solidFill>
                <a:latin typeface="Arial" charset="0"/>
              </a:rPr>
              <a:t>To describe a process completely, one should specify the initial and final states, as well as the path it follows, and the interactions with the surroundings.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295400"/>
            <a:ext cx="4288307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05158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E05ECF-BC56-4697-9588-1930EE25AC4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457200"/>
            <a:ext cx="3886200" cy="3048000"/>
          </a:xfrm>
        </p:spPr>
        <p:txBody>
          <a:bodyPr/>
          <a:lstStyle/>
          <a:p>
            <a:pPr marL="0" eaLnBrk="1" hangingPunct="1">
              <a:lnSpc>
                <a:spcPct val="95000"/>
              </a:lnSpc>
              <a:spcBef>
                <a:spcPct val="5000"/>
              </a:spcBef>
              <a:spcAft>
                <a:spcPct val="5000"/>
              </a:spcAft>
              <a:buFontTx/>
              <a:buNone/>
            </a:pPr>
            <a:r>
              <a:rPr lang="en-US" sz="2200" b="1" dirty="0" err="1">
                <a:solidFill>
                  <a:srgbClr val="CC00CC"/>
                </a:solidFill>
                <a:latin typeface="Arial" charset="0"/>
              </a:rPr>
              <a:t>Quasistatic</a:t>
            </a:r>
            <a:r>
              <a:rPr lang="en-US" sz="2200" b="1" dirty="0">
                <a:solidFill>
                  <a:srgbClr val="CC00CC"/>
                </a:solidFill>
                <a:latin typeface="Arial" charset="0"/>
              </a:rPr>
              <a:t> or quasi-equilibrium process:</a:t>
            </a:r>
            <a:r>
              <a:rPr lang="en-US" sz="2200" dirty="0">
                <a:latin typeface="Arial" charset="0"/>
              </a:rPr>
              <a:t> When a process proceeds in such a manner that the system remains infinitesimally close to an equilibrium state at all times.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77438" y="466725"/>
            <a:ext cx="4404611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1155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CF7AC6D-7C67-4D61-8C44-21BC5D9FC09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4419600" cy="6248400"/>
          </a:xfrm>
        </p:spPr>
        <p:txBody>
          <a:bodyPr/>
          <a:lstStyle/>
          <a:p>
            <a:pPr marL="0" indent="0" eaLnBrk="1" hangingPunct="1">
              <a:spcBef>
                <a:spcPct val="15000"/>
              </a:spcBef>
              <a:spcAft>
                <a:spcPct val="15000"/>
              </a:spcAft>
              <a:buNone/>
            </a:pPr>
            <a:r>
              <a:rPr lang="en-US" sz="1800" dirty="0">
                <a:latin typeface="Arial" charset="0"/>
              </a:rPr>
              <a:t>Process diagrams plotted by employing thermodynamic properties as coordinates are very useful in visualizing the processes. </a:t>
            </a:r>
          </a:p>
          <a:p>
            <a:pPr marL="0" indent="0" eaLnBrk="1" hangingPunct="1">
              <a:spcBef>
                <a:spcPct val="15000"/>
              </a:spcBef>
              <a:spcAft>
                <a:spcPct val="15000"/>
              </a:spcAft>
              <a:buNone/>
            </a:pPr>
            <a:r>
              <a:rPr lang="en-US" sz="1800" dirty="0">
                <a:latin typeface="Arial" charset="0"/>
              </a:rPr>
              <a:t>Some common properties that are used as coordinates are temperature </a:t>
            </a:r>
            <a:r>
              <a:rPr lang="en-US" sz="1800" i="1" dirty="0">
                <a:latin typeface="Arial" charset="0"/>
              </a:rPr>
              <a:t>T</a:t>
            </a:r>
            <a:r>
              <a:rPr lang="en-US" sz="1800" dirty="0">
                <a:latin typeface="Arial" charset="0"/>
              </a:rPr>
              <a:t>, pressure </a:t>
            </a:r>
            <a:r>
              <a:rPr lang="en-US" sz="1800" i="1" dirty="0">
                <a:latin typeface="Arial" charset="0"/>
              </a:rPr>
              <a:t>P</a:t>
            </a:r>
            <a:r>
              <a:rPr lang="en-US" sz="1800" dirty="0">
                <a:latin typeface="Arial" charset="0"/>
              </a:rPr>
              <a:t>, and volume </a:t>
            </a:r>
            <a:r>
              <a:rPr lang="en-US" sz="1800" i="1" dirty="0">
                <a:latin typeface="Arial" charset="0"/>
              </a:rPr>
              <a:t>V </a:t>
            </a:r>
            <a:r>
              <a:rPr lang="en-US" sz="1800" dirty="0">
                <a:latin typeface="Arial" charset="0"/>
              </a:rPr>
              <a:t>(or specific volume </a:t>
            </a:r>
            <a:r>
              <a:rPr lang="en-US" sz="1800" i="1" dirty="0">
                <a:latin typeface="Arial" charset="0"/>
              </a:rPr>
              <a:t>v</a:t>
            </a:r>
            <a:r>
              <a:rPr lang="en-US" sz="1800" dirty="0">
                <a:latin typeface="Arial" charset="0"/>
              </a:rPr>
              <a:t>).</a:t>
            </a:r>
          </a:p>
          <a:p>
            <a:pPr marL="0" indent="0" eaLnBrk="1" hangingPunct="1">
              <a:spcBef>
                <a:spcPct val="15000"/>
              </a:spcBef>
              <a:spcAft>
                <a:spcPct val="15000"/>
              </a:spcAft>
              <a:buNone/>
            </a:pPr>
            <a:r>
              <a:rPr lang="en-US" sz="1800" dirty="0">
                <a:latin typeface="Arial" charset="0"/>
              </a:rPr>
              <a:t>The prefix </a:t>
            </a:r>
            <a:r>
              <a:rPr lang="en-US" sz="1800" i="1" dirty="0" err="1">
                <a:solidFill>
                  <a:srgbClr val="CC00CC"/>
                </a:solidFill>
                <a:latin typeface="Arial" charset="0"/>
              </a:rPr>
              <a:t>iso</a:t>
            </a:r>
            <a:r>
              <a:rPr lang="en-US" sz="1800" dirty="0">
                <a:solidFill>
                  <a:srgbClr val="CC00CC"/>
                </a:solidFill>
                <a:latin typeface="Arial" charset="0"/>
              </a:rPr>
              <a:t>-</a:t>
            </a:r>
            <a:r>
              <a:rPr lang="en-US" sz="1800" dirty="0">
                <a:latin typeface="Arial" charset="0"/>
              </a:rPr>
              <a:t> is often used to designate a process for which a particular</a:t>
            </a:r>
            <a:r>
              <a:rPr lang="tr-TR" sz="1800" dirty="0"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property remains constant. </a:t>
            </a:r>
          </a:p>
          <a:p>
            <a:pPr marL="0" indent="0" eaLnBrk="1" hangingPunct="1">
              <a:spcBef>
                <a:spcPct val="15000"/>
              </a:spcBef>
              <a:spcAft>
                <a:spcPct val="15000"/>
              </a:spcAft>
              <a:buNone/>
            </a:pPr>
            <a:r>
              <a:rPr lang="en-US" sz="1800" b="1" dirty="0">
                <a:solidFill>
                  <a:srgbClr val="CC00CC"/>
                </a:solidFill>
                <a:latin typeface="Arial" charset="0"/>
              </a:rPr>
              <a:t>Isothermal process</a:t>
            </a:r>
            <a:r>
              <a:rPr lang="en-US" sz="18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1800" dirty="0">
                <a:latin typeface="Arial" charset="0"/>
              </a:rPr>
              <a:t> A process during which the temperature </a:t>
            </a:r>
            <a:r>
              <a:rPr lang="en-US" sz="1800" i="1" dirty="0">
                <a:latin typeface="Arial" charset="0"/>
              </a:rPr>
              <a:t>T </a:t>
            </a:r>
            <a:r>
              <a:rPr lang="en-US" sz="1800" dirty="0">
                <a:latin typeface="Arial" charset="0"/>
              </a:rPr>
              <a:t>remains constant.</a:t>
            </a:r>
          </a:p>
          <a:p>
            <a:pPr marL="0" indent="0" eaLnBrk="1" hangingPunct="1">
              <a:spcBef>
                <a:spcPct val="15000"/>
              </a:spcBef>
              <a:spcAft>
                <a:spcPct val="15000"/>
              </a:spcAft>
              <a:buNone/>
            </a:pPr>
            <a:r>
              <a:rPr lang="en-US" sz="1800" b="1" dirty="0">
                <a:solidFill>
                  <a:srgbClr val="CC00CC"/>
                </a:solidFill>
                <a:latin typeface="Arial" charset="0"/>
              </a:rPr>
              <a:t>Isobaric process</a:t>
            </a:r>
            <a:r>
              <a:rPr lang="en-US" sz="18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1800" b="1" dirty="0"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A process during which the pressure </a:t>
            </a:r>
            <a:r>
              <a:rPr lang="en-US" sz="1800" i="1" dirty="0">
                <a:latin typeface="Arial" charset="0"/>
              </a:rPr>
              <a:t>P </a:t>
            </a:r>
            <a:r>
              <a:rPr lang="en-US" sz="1800" dirty="0">
                <a:latin typeface="Arial" charset="0"/>
              </a:rPr>
              <a:t>remains constant.</a:t>
            </a:r>
          </a:p>
          <a:p>
            <a:pPr marL="0" indent="0" eaLnBrk="1" hangingPunct="1">
              <a:spcBef>
                <a:spcPct val="15000"/>
              </a:spcBef>
              <a:spcAft>
                <a:spcPct val="15000"/>
              </a:spcAft>
              <a:buNone/>
            </a:pPr>
            <a:r>
              <a:rPr lang="en-US" sz="1800" b="1" dirty="0">
                <a:solidFill>
                  <a:srgbClr val="CC00CC"/>
                </a:solidFill>
                <a:latin typeface="Arial" charset="0"/>
              </a:rPr>
              <a:t>Isochoric (or isometric) process</a:t>
            </a:r>
            <a:r>
              <a:rPr lang="en-US" sz="18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1800" b="1" dirty="0">
                <a:solidFill>
                  <a:srgbClr val="CC00CC"/>
                </a:solidFill>
                <a:latin typeface="Arial" charset="0"/>
              </a:rPr>
              <a:t> </a:t>
            </a:r>
            <a:r>
              <a:rPr lang="en-US" sz="1800" dirty="0">
                <a:latin typeface="Arial" charset="0"/>
              </a:rPr>
              <a:t>A process during which the specific volume </a:t>
            </a:r>
            <a:r>
              <a:rPr lang="en-US" sz="1800" i="1" dirty="0">
                <a:latin typeface="Arial" charset="0"/>
              </a:rPr>
              <a:t>v </a:t>
            </a:r>
            <a:r>
              <a:rPr lang="en-US" sz="1800" dirty="0">
                <a:latin typeface="Arial" charset="0"/>
              </a:rPr>
              <a:t>remains constant.</a:t>
            </a:r>
          </a:p>
          <a:p>
            <a:pPr marL="0" indent="0" eaLnBrk="1" hangingPunct="1">
              <a:spcBef>
                <a:spcPct val="15000"/>
              </a:spcBef>
              <a:spcAft>
                <a:spcPct val="15000"/>
              </a:spcAft>
              <a:buNone/>
            </a:pPr>
            <a:r>
              <a:rPr lang="en-US" sz="1800" b="1" dirty="0">
                <a:solidFill>
                  <a:srgbClr val="CC00CC"/>
                </a:solidFill>
                <a:latin typeface="Arial" charset="0"/>
              </a:rPr>
              <a:t>Cycle</a:t>
            </a:r>
            <a:r>
              <a:rPr lang="en-US" sz="18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1800" dirty="0">
                <a:latin typeface="Arial" charset="0"/>
              </a:rPr>
              <a:t> A process during which the initial and final states are identical.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5" y="342900"/>
            <a:ext cx="4200525" cy="613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41479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97AE14A-4475-4C2A-9826-494774CF18E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4800600" cy="609600"/>
          </a:xfrm>
        </p:spPr>
        <p:txBody>
          <a:bodyPr/>
          <a:lstStyle/>
          <a:p>
            <a:pPr eaLnBrk="1" hangingPunct="1"/>
            <a:r>
              <a:rPr lang="en-US" sz="2800" dirty="0"/>
              <a:t>The Steady-Flow Process</a:t>
            </a:r>
            <a:endParaRPr lang="en-US" sz="2800" b="0" dirty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4267200" cy="5791200"/>
          </a:xfrm>
        </p:spPr>
        <p:txBody>
          <a:bodyPr/>
          <a:lstStyle/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00" dirty="0">
                <a:latin typeface="Arial" charset="0"/>
              </a:rPr>
              <a:t>The term </a:t>
            </a:r>
            <a:r>
              <a:rPr lang="en-US" sz="1900" i="1" dirty="0">
                <a:solidFill>
                  <a:srgbClr val="CC00CC"/>
                </a:solidFill>
                <a:latin typeface="Arial" charset="0"/>
              </a:rPr>
              <a:t>steady</a:t>
            </a:r>
            <a:r>
              <a:rPr lang="en-US" sz="1900" i="1" dirty="0">
                <a:latin typeface="Arial" charset="0"/>
              </a:rPr>
              <a:t> </a:t>
            </a:r>
            <a:r>
              <a:rPr lang="en-US" sz="1900" dirty="0">
                <a:latin typeface="Arial" charset="0"/>
              </a:rPr>
              <a:t>implies </a:t>
            </a:r>
            <a:r>
              <a:rPr lang="en-US" sz="1900" i="1" dirty="0">
                <a:solidFill>
                  <a:srgbClr val="CC00CC"/>
                </a:solidFill>
                <a:latin typeface="Arial" charset="0"/>
              </a:rPr>
              <a:t>no change with time</a:t>
            </a:r>
            <a:r>
              <a:rPr lang="en-US" sz="1900" dirty="0">
                <a:latin typeface="Arial" charset="0"/>
              </a:rPr>
              <a:t>. The opposite of steady is </a:t>
            </a:r>
            <a:r>
              <a:rPr lang="en-US" sz="1900" i="1" dirty="0">
                <a:solidFill>
                  <a:srgbClr val="C00000"/>
                </a:solidFill>
                <a:latin typeface="Arial" charset="0"/>
              </a:rPr>
              <a:t>unsteady</a:t>
            </a:r>
            <a:r>
              <a:rPr lang="en-US" sz="1900" i="1" dirty="0">
                <a:latin typeface="Arial" charset="0"/>
              </a:rPr>
              <a:t>, </a:t>
            </a:r>
            <a:r>
              <a:rPr lang="en-US" sz="1900" dirty="0">
                <a:latin typeface="Arial" charset="0"/>
              </a:rPr>
              <a:t>or </a:t>
            </a:r>
            <a:r>
              <a:rPr lang="en-US" sz="1900" i="1" dirty="0">
                <a:solidFill>
                  <a:srgbClr val="C00000"/>
                </a:solidFill>
                <a:latin typeface="Arial" charset="0"/>
              </a:rPr>
              <a:t>transient</a:t>
            </a:r>
            <a:r>
              <a:rPr lang="en-US" sz="1900" dirty="0">
                <a:latin typeface="Arial" charset="0"/>
              </a:rPr>
              <a:t>. 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00" dirty="0">
                <a:latin typeface="Arial" charset="0"/>
              </a:rPr>
              <a:t>A large number of engineering devices operate for long periods of time under the same conditions, and they are classified as </a:t>
            </a:r>
            <a:r>
              <a:rPr lang="en-US" sz="1900" i="1" dirty="0">
                <a:solidFill>
                  <a:srgbClr val="CC00CC"/>
                </a:solidFill>
                <a:latin typeface="Arial" charset="0"/>
              </a:rPr>
              <a:t>steady-flow devices</a:t>
            </a:r>
            <a:r>
              <a:rPr lang="en-US" sz="1900" dirty="0">
                <a:latin typeface="Arial" charset="0"/>
              </a:rPr>
              <a:t>.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00" b="1" dirty="0">
                <a:solidFill>
                  <a:srgbClr val="CC00CC"/>
                </a:solidFill>
                <a:latin typeface="Arial" charset="0"/>
              </a:rPr>
              <a:t>Steady-flow process</a:t>
            </a:r>
            <a:r>
              <a:rPr lang="en-US" sz="19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1900" dirty="0">
                <a:latin typeface="Arial" charset="0"/>
              </a:rPr>
              <a:t> A process during which a fluid flows through a control volume steadily. 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900" dirty="0">
                <a:latin typeface="Arial" charset="0"/>
              </a:rPr>
              <a:t>Steady-flow conditions can be closely approximated by devices that are intended for continuous operation such as </a:t>
            </a:r>
            <a:r>
              <a:rPr lang="en-US" sz="1900" dirty="0">
                <a:solidFill>
                  <a:srgbClr val="0000FF"/>
                </a:solidFill>
                <a:latin typeface="Arial" charset="0"/>
              </a:rPr>
              <a:t>turbines, pumps, boilers, condensers, and heat exchangers or power plants or refrigeration systems.</a:t>
            </a:r>
          </a:p>
        </p:txBody>
      </p:sp>
      <p:pic>
        <p:nvPicPr>
          <p:cNvPr id="2662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236538"/>
            <a:ext cx="3905250" cy="646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98614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3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30FB98E-792B-475A-BCE5-E1CD7B77AFE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3" y="1343025"/>
            <a:ext cx="4752975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020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0762C45-31E0-4126-8A13-92460802E1F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6248400" cy="609600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THERMODYNAMICS AND ENERGY</a:t>
            </a:r>
            <a:endParaRPr lang="en-US" sz="2800" b="0" dirty="0">
              <a:solidFill>
                <a:srgbClr val="C00000"/>
              </a:solidFill>
            </a:endParaRP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5257800" cy="56388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Thermodynamics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The science of </a:t>
            </a:r>
            <a:r>
              <a:rPr lang="en-US" sz="2000" i="1" dirty="0">
                <a:latin typeface="Arial" charset="0"/>
              </a:rPr>
              <a:t>energy.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Energy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The ability to cause changes.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The name </a:t>
            </a:r>
            <a:r>
              <a:rPr lang="en-US" sz="2000" i="1" dirty="0">
                <a:solidFill>
                  <a:srgbClr val="0000FF"/>
                </a:solidFill>
                <a:latin typeface="Arial" charset="0"/>
              </a:rPr>
              <a:t>thermodynamics</a:t>
            </a:r>
            <a:r>
              <a:rPr lang="en-US" sz="2000" i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stems from the Greek words </a:t>
            </a:r>
            <a:r>
              <a:rPr lang="en-US" sz="2000" i="1" dirty="0" err="1">
                <a:solidFill>
                  <a:srgbClr val="0000FF"/>
                </a:solidFill>
                <a:latin typeface="Arial" charset="0"/>
              </a:rPr>
              <a:t>therme</a:t>
            </a:r>
            <a:r>
              <a:rPr lang="en-US" sz="2000" i="1" dirty="0">
                <a:solidFill>
                  <a:srgbClr val="CC00CC"/>
                </a:solidFill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(heat) and </a:t>
            </a:r>
            <a:r>
              <a:rPr lang="en-US" sz="2000" i="1" dirty="0" err="1">
                <a:solidFill>
                  <a:srgbClr val="0000FF"/>
                </a:solidFill>
                <a:latin typeface="Arial" charset="0"/>
              </a:rPr>
              <a:t>dynamis</a:t>
            </a:r>
            <a:r>
              <a:rPr lang="en-US" sz="2000" i="1" dirty="0">
                <a:solidFill>
                  <a:srgbClr val="CC00CC"/>
                </a:solidFill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(power).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Conservation of energy principle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solidFill>
                  <a:srgbClr val="0000CC"/>
                </a:solidFill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During an interaction, energy can change from one form to another but the total amount of energy remains constant.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i="1" dirty="0">
                <a:solidFill>
                  <a:srgbClr val="C00000"/>
                </a:solidFill>
                <a:latin typeface="Arial" charset="0"/>
              </a:rPr>
              <a:t>Energy cannot be created or destroyed.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The first law of thermodynamics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An expression of the conservation of energy principle.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The first law asserts that </a:t>
            </a:r>
            <a:r>
              <a:rPr lang="en-US" sz="2000" i="1" dirty="0">
                <a:latin typeface="Arial" charset="0"/>
              </a:rPr>
              <a:t>energy </a:t>
            </a:r>
            <a:r>
              <a:rPr lang="en-US" sz="2000" dirty="0">
                <a:latin typeface="Arial" charset="0"/>
              </a:rPr>
              <a:t>is a thermodynamic property.</a:t>
            </a:r>
          </a:p>
        </p:txBody>
      </p:sp>
      <p:pic>
        <p:nvPicPr>
          <p:cNvPr id="4101" name="Picture 1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047750"/>
            <a:ext cx="331470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6525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16D2B4E-07BC-43AB-880C-AA689FC64F9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6324600" cy="1066800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TEMPERATURE AND THE ZEROTH LAW OF THERMODYNAMICS</a:t>
            </a:r>
            <a:endParaRPr lang="en-US" sz="2800" b="0" dirty="0">
              <a:solidFill>
                <a:srgbClr val="C00000"/>
              </a:solidFill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3886200" cy="4572000"/>
          </a:xfrm>
        </p:spPr>
        <p:txBody>
          <a:bodyPr/>
          <a:lstStyle/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The </a:t>
            </a:r>
            <a:r>
              <a:rPr lang="en-US" sz="2000" b="1" dirty="0" err="1">
                <a:solidFill>
                  <a:srgbClr val="CC00CC"/>
                </a:solidFill>
                <a:latin typeface="Arial" charset="0"/>
              </a:rPr>
              <a:t>zeroth</a:t>
            </a: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 law of thermodynamics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If two bodies are in thermal equilibrium with a third body, they are also in thermal equilibrium with each other.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By replacing the third body with a thermometer, the </a:t>
            </a:r>
            <a:r>
              <a:rPr lang="en-US" sz="2000" dirty="0" err="1">
                <a:latin typeface="Arial" charset="0"/>
              </a:rPr>
              <a:t>zeroth</a:t>
            </a:r>
            <a:r>
              <a:rPr lang="en-US" sz="2000" dirty="0">
                <a:latin typeface="Arial" charset="0"/>
              </a:rPr>
              <a:t> law can be restated as </a:t>
            </a:r>
            <a:r>
              <a:rPr lang="en-US" sz="2000" i="1" dirty="0">
                <a:solidFill>
                  <a:srgbClr val="0000FF"/>
                </a:solidFill>
                <a:latin typeface="Arial" charset="0"/>
              </a:rPr>
              <a:t>two bodies are in </a:t>
            </a:r>
            <a:r>
              <a:rPr lang="en-US" sz="2000" i="1" dirty="0">
                <a:solidFill>
                  <a:srgbClr val="D60093"/>
                </a:solidFill>
                <a:latin typeface="Arial" charset="0"/>
              </a:rPr>
              <a:t>thermal equilibrium </a:t>
            </a:r>
            <a:r>
              <a:rPr lang="en-US" sz="2000" i="1" dirty="0">
                <a:solidFill>
                  <a:srgbClr val="0000FF"/>
                </a:solidFill>
                <a:latin typeface="Arial" charset="0"/>
              </a:rPr>
              <a:t>if both have the same temperature reading even if they are not in contact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.</a:t>
            </a:r>
          </a:p>
        </p:txBody>
      </p:sp>
      <p:pic>
        <p:nvPicPr>
          <p:cNvPr id="28677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5775" y="1600200"/>
            <a:ext cx="446722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0569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CF7D7D3-053D-4C4B-AAFE-B859E2B7E5F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4343400" cy="609600"/>
          </a:xfrm>
        </p:spPr>
        <p:txBody>
          <a:bodyPr/>
          <a:lstStyle/>
          <a:p>
            <a:pPr eaLnBrk="1" hangingPunct="1"/>
            <a:r>
              <a:rPr lang="en-US" sz="2800" dirty="0"/>
              <a:t>Temperature Scales</a:t>
            </a:r>
            <a:endParaRPr lang="en-US" sz="2800" b="0" dirty="0"/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7924800" cy="5867400"/>
          </a:xfrm>
        </p:spPr>
        <p:txBody>
          <a:bodyPr/>
          <a:lstStyle/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All temperature scales are based on some easily reproducible states such as the freezing and boiling points of water: the </a:t>
            </a:r>
            <a:r>
              <a:rPr lang="en-US" sz="2000" i="1" dirty="0">
                <a:latin typeface="Arial" charset="0"/>
              </a:rPr>
              <a:t>ice point </a:t>
            </a:r>
            <a:r>
              <a:rPr lang="en-US" sz="2000" dirty="0">
                <a:latin typeface="Arial" charset="0"/>
              </a:rPr>
              <a:t>and the </a:t>
            </a:r>
            <a:r>
              <a:rPr lang="en-US" sz="2000" i="1" dirty="0">
                <a:latin typeface="Arial" charset="0"/>
              </a:rPr>
              <a:t>steam point.</a:t>
            </a:r>
            <a:r>
              <a:rPr lang="en-US" sz="2000" dirty="0">
                <a:latin typeface="Arial" charset="0"/>
              </a:rPr>
              <a:t> 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Ice point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A mixture of ice and water that is in equilibrium with air saturated with vapor at 1 </a:t>
            </a:r>
            <a:r>
              <a:rPr lang="en-US" sz="2000" dirty="0" err="1">
                <a:latin typeface="Arial" charset="0"/>
              </a:rPr>
              <a:t>atm</a:t>
            </a:r>
            <a:r>
              <a:rPr lang="en-US" sz="2000" dirty="0">
                <a:latin typeface="Arial" charset="0"/>
              </a:rPr>
              <a:t> pressure (0°C or 32°F). 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Steam point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A mixture of liquid water and water vapor (with no air) in equilibrium at 1 </a:t>
            </a:r>
            <a:r>
              <a:rPr lang="en-US" sz="2000" dirty="0" err="1">
                <a:latin typeface="Arial" charset="0"/>
              </a:rPr>
              <a:t>atm</a:t>
            </a:r>
            <a:r>
              <a:rPr lang="en-US" sz="2000" dirty="0">
                <a:latin typeface="Arial" charset="0"/>
              </a:rPr>
              <a:t> pressure (100°C or 212°F).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Celsius scale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b="1" dirty="0">
                <a:solidFill>
                  <a:srgbClr val="3333FF"/>
                </a:solidFill>
                <a:latin typeface="Arial" charset="0"/>
              </a:rPr>
              <a:t> </a:t>
            </a:r>
            <a:r>
              <a:rPr lang="tr-TR" sz="2000" dirty="0" err="1">
                <a:latin typeface="Arial" charset="0"/>
              </a:rPr>
              <a:t>Temperature</a:t>
            </a:r>
            <a:r>
              <a:rPr lang="tr-TR" sz="2000" dirty="0">
                <a:latin typeface="Arial" charset="0"/>
              </a:rPr>
              <a:t> i</a:t>
            </a:r>
            <a:r>
              <a:rPr lang="en-US" sz="2000" dirty="0">
                <a:latin typeface="Arial" charset="0"/>
              </a:rPr>
              <a:t>n SI unit system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Fahrenheit scale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</a:t>
            </a:r>
            <a:r>
              <a:rPr lang="tr-TR" sz="2000" dirty="0" err="1">
                <a:latin typeface="Arial" charset="0"/>
              </a:rPr>
              <a:t>Temperature</a:t>
            </a:r>
            <a:r>
              <a:rPr lang="tr-TR" sz="2000" dirty="0">
                <a:latin typeface="Arial" charset="0"/>
              </a:rPr>
              <a:t> i</a:t>
            </a:r>
            <a:r>
              <a:rPr lang="en-US" sz="2000" dirty="0">
                <a:latin typeface="Arial" charset="0"/>
              </a:rPr>
              <a:t>n English unit system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Thermodynamic temperature scale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A temperature scale that is independent of the properties of any substance. 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Kelvin scale</a:t>
            </a:r>
            <a:r>
              <a:rPr lang="en-US" sz="2000" dirty="0">
                <a:latin typeface="Arial" charset="0"/>
              </a:rPr>
              <a:t> (SI) </a:t>
            </a:r>
            <a:r>
              <a:rPr lang="en-US" sz="2000" b="1" dirty="0" err="1">
                <a:solidFill>
                  <a:srgbClr val="CC00CC"/>
                </a:solidFill>
                <a:latin typeface="Arial" charset="0"/>
              </a:rPr>
              <a:t>Rankine</a:t>
            </a: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 scale</a:t>
            </a:r>
            <a:r>
              <a:rPr lang="en-US" sz="2000" dirty="0">
                <a:latin typeface="Arial" charset="0"/>
              </a:rPr>
              <a:t> (E)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A temperature scale nearly identical to the Kelvin scale is the </a:t>
            </a: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ideal-gas temperature scale</a:t>
            </a:r>
            <a:r>
              <a:rPr lang="en-US" sz="2000" dirty="0">
                <a:latin typeface="Arial" charset="0"/>
              </a:rPr>
              <a:t>. The temperatures on this scale are measured using a 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constant-volume gas thermometer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6767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3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1EEAF0-BAD8-4E2E-8CCE-8BA889D22F81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685800"/>
            <a:ext cx="40386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4875" y="1319213"/>
            <a:ext cx="41243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5404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52E4129-74D6-4D2B-A94F-CB65A02CA0B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1752" name="Rectangle 16"/>
          <p:cNvSpPr>
            <a:spLocks noChangeArrowheads="1"/>
          </p:cNvSpPr>
          <p:nvPr/>
        </p:nvSpPr>
        <p:spPr bwMode="auto">
          <a:xfrm>
            <a:off x="381000" y="2667000"/>
            <a:ext cx="4267200" cy="363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spcBef>
                <a:spcPts val="600"/>
              </a:spcBef>
              <a:spcAft>
                <a:spcPts val="600"/>
              </a:spcAft>
              <a:buClr>
                <a:srgbClr val="FF3300"/>
              </a:buClr>
            </a:pPr>
            <a:r>
              <a:rPr lang="en-US" sz="2000" dirty="0"/>
              <a:t>The reference temperature in the original Kelvin scale was the </a:t>
            </a:r>
            <a:r>
              <a:rPr lang="en-US" sz="2000" b="1" i="1" dirty="0">
                <a:solidFill>
                  <a:srgbClr val="CC00CC"/>
                </a:solidFill>
              </a:rPr>
              <a:t>ice point</a:t>
            </a:r>
            <a:r>
              <a:rPr lang="en-US" sz="2000" b="1" dirty="0"/>
              <a:t>,</a:t>
            </a:r>
            <a:r>
              <a:rPr lang="en-US" sz="2000" dirty="0"/>
              <a:t> 273.15 K, which is the temperature at which water freezes (or ice melts).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Clr>
                <a:srgbClr val="FF3300"/>
              </a:buClr>
            </a:pPr>
            <a:r>
              <a:rPr lang="en-US" sz="2000" dirty="0"/>
              <a:t>The reference point was changed to a much more precisely reproducible point, the </a:t>
            </a:r>
            <a:r>
              <a:rPr lang="en-US" sz="2000" b="1" i="1" dirty="0">
                <a:solidFill>
                  <a:srgbClr val="CC00CC"/>
                </a:solidFill>
              </a:rPr>
              <a:t>triple point</a:t>
            </a:r>
            <a:r>
              <a:rPr lang="en-US" sz="2000" i="1" dirty="0">
                <a:solidFill>
                  <a:srgbClr val="CC00CC"/>
                </a:solidFill>
              </a:rPr>
              <a:t> </a:t>
            </a:r>
            <a:r>
              <a:rPr lang="en-US" sz="2000" dirty="0"/>
              <a:t>of water (the state at which all three phases of water coexist in equilibrium), which is assigned the value 273.16 K.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1000"/>
            <a:ext cx="30003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14400"/>
            <a:ext cx="28765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228600"/>
            <a:ext cx="3476625" cy="638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1524000"/>
            <a:ext cx="18764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2057400"/>
            <a:ext cx="262890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3214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52E4129-74D6-4D2B-A94F-CB65A02CA0B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470402"/>
            <a:ext cx="2895600" cy="1434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600325"/>
            <a:ext cx="56769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53255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641A9C-781E-4E89-A6AC-93247914957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2286000" cy="609600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PRESSURE</a:t>
            </a:r>
            <a:endParaRPr lang="en-US" sz="2800" b="0" dirty="0">
              <a:solidFill>
                <a:srgbClr val="C00000"/>
              </a:solidFill>
            </a:endParaRPr>
          </a:p>
        </p:txBody>
      </p:sp>
      <p:pic>
        <p:nvPicPr>
          <p:cNvPr id="3379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7137" y="1600200"/>
            <a:ext cx="1820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Rectangle 11"/>
          <p:cNvSpPr>
            <a:spLocks noChangeArrowheads="1"/>
          </p:cNvSpPr>
          <p:nvPr/>
        </p:nvSpPr>
        <p:spPr bwMode="auto">
          <a:xfrm>
            <a:off x="3581400" y="5943600"/>
            <a:ext cx="2286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2000" dirty="0">
                <a:solidFill>
                  <a:srgbClr val="3333FF"/>
                </a:solidFill>
              </a:rPr>
              <a:t>Some basic pressure gages.</a:t>
            </a:r>
          </a:p>
        </p:txBody>
      </p:sp>
      <p:sp>
        <p:nvSpPr>
          <p:cNvPr id="33799" name="Rectangle 12"/>
          <p:cNvSpPr>
            <a:spLocks noChangeArrowheads="1"/>
          </p:cNvSpPr>
          <p:nvPr/>
        </p:nvSpPr>
        <p:spPr bwMode="auto">
          <a:xfrm>
            <a:off x="381000" y="940713"/>
            <a:ext cx="74676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C00CC"/>
                </a:solidFill>
              </a:rPr>
              <a:t>Pressure</a:t>
            </a:r>
            <a:r>
              <a:rPr lang="en-US" sz="2200" dirty="0">
                <a:solidFill>
                  <a:srgbClr val="CC00CC"/>
                </a:solidFill>
              </a:rPr>
              <a:t>:</a:t>
            </a:r>
            <a:r>
              <a:rPr lang="en-US" sz="2200" dirty="0"/>
              <a:t> A normal force exerted by a fluid per unit area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057400"/>
            <a:ext cx="7724775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801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0" y="3733800"/>
            <a:ext cx="3048000" cy="293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0314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2641A9C-781E-4E89-A6AC-93247914957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62175" y="419100"/>
            <a:ext cx="34004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2133600" y="228600"/>
            <a:ext cx="3462338" cy="4343400"/>
            <a:chOff x="3547" y="144"/>
            <a:chExt cx="2085" cy="2448"/>
          </a:xfrm>
        </p:grpSpPr>
        <p:pic>
          <p:nvPicPr>
            <p:cNvPr id="5" name="Picture 24" descr="cen84959_0103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47" y="144"/>
              <a:ext cx="2085" cy="2448"/>
            </a:xfrm>
            <a:prstGeom prst="rect">
              <a:avLst/>
            </a:prstGeom>
            <a:noFill/>
          </p:spPr>
        </p:pic>
        <p:sp>
          <p:nvSpPr>
            <p:cNvPr id="6" name="Text Box 25"/>
            <p:cNvSpPr txBox="1">
              <a:spLocks noChangeArrowheads="1"/>
            </p:cNvSpPr>
            <p:nvPr/>
          </p:nvSpPr>
          <p:spPr bwMode="auto">
            <a:xfrm>
              <a:off x="4032" y="336"/>
              <a:ext cx="528" cy="1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68 kg</a:t>
              </a:r>
            </a:p>
          </p:txBody>
        </p:sp>
        <p:sp>
          <p:nvSpPr>
            <p:cNvPr id="7" name="Text Box 26"/>
            <p:cNvSpPr txBox="1">
              <a:spLocks noChangeArrowheads="1"/>
            </p:cNvSpPr>
            <p:nvPr/>
          </p:nvSpPr>
          <p:spPr bwMode="auto">
            <a:xfrm>
              <a:off x="5040" y="336"/>
              <a:ext cx="528" cy="1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/>
                <a:t>136 kg</a:t>
              </a:r>
            </a:p>
          </p:txBody>
        </p:sp>
        <p:sp>
          <p:nvSpPr>
            <p:cNvPr id="8" name="Text Box 27"/>
            <p:cNvSpPr txBox="1">
              <a:spLocks noChangeArrowheads="1"/>
            </p:cNvSpPr>
            <p:nvPr/>
          </p:nvSpPr>
          <p:spPr bwMode="auto">
            <a:xfrm>
              <a:off x="3984" y="1306"/>
              <a:ext cx="672" cy="1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 err="1"/>
                <a:t>A</a:t>
              </a:r>
              <a:r>
                <a:rPr lang="en-US" sz="1400" baseline="-25000" dirty="0" err="1"/>
                <a:t>feet</a:t>
              </a:r>
              <a:r>
                <a:rPr lang="en-US" sz="1400" dirty="0"/>
                <a:t>=300cm</a:t>
              </a:r>
              <a:r>
                <a:rPr lang="en-US" sz="1400" baseline="30000" dirty="0"/>
                <a:t>2</a:t>
              </a:r>
            </a:p>
          </p:txBody>
        </p:sp>
        <p:sp>
          <p:nvSpPr>
            <p:cNvPr id="9" name="Text Box 28"/>
            <p:cNvSpPr txBox="1">
              <a:spLocks noChangeArrowheads="1"/>
            </p:cNvSpPr>
            <p:nvPr/>
          </p:nvSpPr>
          <p:spPr bwMode="auto">
            <a:xfrm>
              <a:off x="3552" y="1968"/>
              <a:ext cx="720" cy="1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/>
                <a:t>0.23 </a:t>
              </a:r>
              <a:r>
                <a:rPr lang="en-US" sz="1400" dirty="0" err="1"/>
                <a:t>kgf</a:t>
              </a:r>
              <a:r>
                <a:rPr lang="en-US" sz="1400" dirty="0"/>
                <a:t>/cm</a:t>
              </a:r>
              <a:r>
                <a:rPr lang="en-US" sz="1400" baseline="30000" dirty="0"/>
                <a:t>2</a:t>
              </a:r>
            </a:p>
          </p:txBody>
        </p:sp>
        <p:sp>
          <p:nvSpPr>
            <p:cNvPr id="10" name="Text Box 29"/>
            <p:cNvSpPr txBox="1">
              <a:spLocks noChangeArrowheads="1"/>
            </p:cNvSpPr>
            <p:nvPr/>
          </p:nvSpPr>
          <p:spPr bwMode="auto">
            <a:xfrm>
              <a:off x="4608" y="1968"/>
              <a:ext cx="720" cy="13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/>
                <a:t>0.46 </a:t>
              </a:r>
              <a:r>
                <a:rPr lang="en-US" sz="1400" dirty="0" err="1"/>
                <a:t>kgf</a:t>
              </a:r>
              <a:r>
                <a:rPr lang="en-US" sz="1400" dirty="0"/>
                <a:t>/cm</a:t>
              </a:r>
              <a:r>
                <a:rPr lang="en-US" sz="1400" baseline="30000" dirty="0"/>
                <a:t>2</a:t>
              </a:r>
            </a:p>
          </p:txBody>
        </p:sp>
        <p:sp>
          <p:nvSpPr>
            <p:cNvPr id="11" name="Text Box 30"/>
            <p:cNvSpPr txBox="1">
              <a:spLocks noChangeArrowheads="1"/>
            </p:cNvSpPr>
            <p:nvPr/>
          </p:nvSpPr>
          <p:spPr bwMode="auto">
            <a:xfrm>
              <a:off x="3792" y="2160"/>
              <a:ext cx="1488" cy="263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i="1" dirty="0"/>
                <a:t>P</a:t>
              </a:r>
              <a:r>
                <a:rPr lang="en-US" sz="1400" dirty="0"/>
                <a:t>=68/300=0.23 </a:t>
              </a:r>
              <a:r>
                <a:rPr lang="en-US" sz="1400" dirty="0" err="1"/>
                <a:t>kgf</a:t>
              </a:r>
              <a:r>
                <a:rPr lang="en-US" sz="1400" dirty="0"/>
                <a:t>/cm</a:t>
              </a:r>
              <a:r>
                <a:rPr lang="en-US" sz="1400" baseline="30000" dirty="0"/>
                <a:t>2</a:t>
              </a:r>
            </a:p>
            <a:p>
              <a:pPr>
                <a:spcBef>
                  <a:spcPct val="50000"/>
                </a:spcBef>
              </a:pPr>
              <a:endParaRPr lang="en-US" sz="1400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9342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B2CFE8-D1A9-4A39-B4EC-80C727C8276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481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7450" y="3105150"/>
            <a:ext cx="6610350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52400"/>
            <a:ext cx="8763000" cy="27432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CC00CC"/>
                </a:solidFill>
                <a:latin typeface="+mj-lt"/>
              </a:rPr>
              <a:t>Absolute pressure</a:t>
            </a:r>
            <a:r>
              <a:rPr lang="en-US" sz="1900" dirty="0">
                <a:solidFill>
                  <a:srgbClr val="CC00CC"/>
                </a:solidFill>
                <a:latin typeface="+mj-lt"/>
              </a:rPr>
              <a:t>:</a:t>
            </a:r>
            <a:r>
              <a:rPr lang="en-US" sz="1900" dirty="0">
                <a:latin typeface="+mj-lt"/>
              </a:rPr>
              <a:t> The actual pressure at a given position. It is measured relative to absolute vacuum (i.e., absolute zero pressure). </a:t>
            </a:r>
          </a:p>
          <a:p>
            <a:pPr marL="0" indent="0" eaLnBrk="1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CC00CC"/>
                </a:solidFill>
                <a:latin typeface="+mj-lt"/>
              </a:rPr>
              <a:t>Gage pressure</a:t>
            </a:r>
            <a:r>
              <a:rPr lang="en-US" sz="1900" dirty="0">
                <a:solidFill>
                  <a:srgbClr val="CC00CC"/>
                </a:solidFill>
                <a:latin typeface="+mj-lt"/>
              </a:rPr>
              <a:t>:</a:t>
            </a:r>
            <a:r>
              <a:rPr lang="en-US" sz="1900" dirty="0">
                <a:latin typeface="+mj-lt"/>
              </a:rPr>
              <a:t> The difference between the absolute pressure and the local atmospheric pressure. Most pressure-measuring devices are calibrated to read zero in the atmosphere, and so they indicate gage pressure.</a:t>
            </a:r>
          </a:p>
          <a:p>
            <a:pPr marL="0" indent="0" eaLnBrk="1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CC00CC"/>
                </a:solidFill>
                <a:latin typeface="+mj-lt"/>
              </a:rPr>
              <a:t>Vacuum pressures</a:t>
            </a:r>
            <a:r>
              <a:rPr lang="en-US" sz="1900" dirty="0">
                <a:solidFill>
                  <a:srgbClr val="CC00CC"/>
                </a:solidFill>
                <a:latin typeface="+mj-lt"/>
              </a:rPr>
              <a:t>:</a:t>
            </a:r>
            <a:r>
              <a:rPr lang="en-US" sz="1900" dirty="0">
                <a:latin typeface="+mj-lt"/>
              </a:rPr>
              <a:t> Pressures below atmospheric pressure.</a:t>
            </a:r>
            <a:endParaRPr lang="tr-TR" sz="1900" dirty="0">
              <a:latin typeface="+mj-lt"/>
            </a:endParaRPr>
          </a:p>
          <a:p>
            <a:pPr marL="0" indent="0" eaLnBrk="1" hangingPunct="1">
              <a:spcBef>
                <a:spcPts val="600"/>
              </a:spcBef>
              <a:spcAft>
                <a:spcPts val="0"/>
              </a:spcAft>
              <a:buNone/>
            </a:pPr>
            <a:r>
              <a:rPr lang="tr-TR" sz="1900" dirty="0" err="1">
                <a:latin typeface="+mj-lt"/>
              </a:rPr>
              <a:t>In</a:t>
            </a:r>
            <a:r>
              <a:rPr lang="tr-TR" sz="1900" dirty="0">
                <a:latin typeface="+mj-lt"/>
              </a:rPr>
              <a:t> </a:t>
            </a:r>
            <a:r>
              <a:rPr lang="en-US" sz="1900" dirty="0">
                <a:latin typeface="+mj-lt"/>
              </a:rPr>
              <a:t>this text, the pressure </a:t>
            </a:r>
            <a:r>
              <a:rPr lang="en-US" sz="1900" b="1" i="1" dirty="0">
                <a:solidFill>
                  <a:srgbClr val="3333FF"/>
                </a:solidFill>
                <a:latin typeface="+mj-lt"/>
              </a:rPr>
              <a:t>P</a:t>
            </a:r>
            <a:r>
              <a:rPr lang="en-US" sz="1900" i="1" dirty="0">
                <a:solidFill>
                  <a:srgbClr val="3333FF"/>
                </a:solidFill>
                <a:latin typeface="+mj-lt"/>
              </a:rPr>
              <a:t> </a:t>
            </a:r>
            <a:r>
              <a:rPr lang="en-US" sz="1900" dirty="0">
                <a:latin typeface="+mj-lt"/>
              </a:rPr>
              <a:t>will denote </a:t>
            </a:r>
            <a:r>
              <a:rPr lang="en-US" sz="1900" b="1" i="1" dirty="0">
                <a:solidFill>
                  <a:srgbClr val="3333FF"/>
                </a:solidFill>
                <a:latin typeface="+mj-lt"/>
              </a:rPr>
              <a:t>absolute pressure</a:t>
            </a:r>
            <a:r>
              <a:rPr lang="en-US" sz="1900" i="1" dirty="0">
                <a:latin typeface="+mj-lt"/>
              </a:rPr>
              <a:t> </a:t>
            </a:r>
            <a:r>
              <a:rPr lang="en-US" sz="1900" dirty="0">
                <a:latin typeface="+mj-lt"/>
              </a:rPr>
              <a:t>unless specified otherwise.</a:t>
            </a:r>
          </a:p>
          <a:p>
            <a:pPr marL="0" indent="0" eaLnBrk="1" hangingPunct="1">
              <a:spcBef>
                <a:spcPts val="600"/>
              </a:spcBef>
              <a:spcAft>
                <a:spcPts val="0"/>
              </a:spcAft>
              <a:buNone/>
            </a:pPr>
            <a:endParaRPr lang="en-US" sz="1900" b="1" dirty="0">
              <a:latin typeface="+mj-lt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3124200"/>
            <a:ext cx="2314575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25012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68A4066-2C98-4CCF-B605-48A09B7ADE56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6858000" cy="609600"/>
          </a:xfrm>
        </p:spPr>
        <p:txBody>
          <a:bodyPr/>
          <a:lstStyle/>
          <a:p>
            <a:pPr eaLnBrk="1" hangingPunct="1"/>
            <a:r>
              <a:rPr lang="en-US" sz="2400"/>
              <a:t>Variation of Pressure with Depth</a:t>
            </a:r>
            <a:endParaRPr lang="en-US" sz="2400" b="0"/>
          </a:p>
        </p:txBody>
      </p:sp>
      <p:sp>
        <p:nvSpPr>
          <p:cNvPr id="35847" name="Rectangle 16"/>
          <p:cNvSpPr>
            <a:spLocks noChangeArrowheads="1"/>
          </p:cNvSpPr>
          <p:nvPr/>
        </p:nvSpPr>
        <p:spPr bwMode="auto">
          <a:xfrm>
            <a:off x="5029200" y="762000"/>
            <a:ext cx="38100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When the variation of density with elevation is known</a:t>
            </a:r>
          </a:p>
        </p:txBody>
      </p:sp>
      <p:pic>
        <p:nvPicPr>
          <p:cNvPr id="35848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6350" y="2514600"/>
            <a:ext cx="3143250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133600"/>
            <a:ext cx="3533775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914400"/>
            <a:ext cx="44862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1600200"/>
            <a:ext cx="44481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81600" y="1524000"/>
            <a:ext cx="29432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5722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BD903B5-2CB8-4AD4-AF22-A3B624405CE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6867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" y="814388"/>
            <a:ext cx="42195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3475" y="838200"/>
            <a:ext cx="3819525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426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62C406E-FDCF-4303-9EDF-782A26F8E09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381000"/>
            <a:ext cx="5105400" cy="61722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The second law of thermodynamics:</a:t>
            </a:r>
            <a:r>
              <a:rPr lang="en-US" sz="2000" dirty="0">
                <a:latin typeface="Arial" charset="0"/>
              </a:rPr>
              <a:t> It asserts that energy has </a:t>
            </a:r>
            <a:r>
              <a:rPr lang="en-US" sz="2000" i="1" dirty="0">
                <a:solidFill>
                  <a:srgbClr val="0000FF"/>
                </a:solidFill>
                <a:latin typeface="Arial" charset="0"/>
              </a:rPr>
              <a:t>quality</a:t>
            </a:r>
            <a:r>
              <a:rPr lang="en-US" sz="2000" i="1" dirty="0"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as well as </a:t>
            </a:r>
            <a:r>
              <a:rPr lang="en-US" sz="2000" i="1" dirty="0">
                <a:solidFill>
                  <a:srgbClr val="0000FF"/>
                </a:solidFill>
                <a:latin typeface="Arial" charset="0"/>
              </a:rPr>
              <a:t>quantity</a:t>
            </a:r>
            <a:r>
              <a:rPr lang="en-US" sz="2000" i="1" dirty="0">
                <a:latin typeface="Arial" charset="0"/>
              </a:rPr>
              <a:t>, </a:t>
            </a:r>
            <a:r>
              <a:rPr lang="en-US" sz="2000" dirty="0">
                <a:latin typeface="Arial" charset="0"/>
              </a:rPr>
              <a:t>and actual processes occur in the direction of decreasing quality of energy.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Classical thermodynamics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A 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macroscopic approach</a:t>
            </a:r>
            <a:r>
              <a:rPr lang="en-US" sz="2000" dirty="0">
                <a:latin typeface="Arial" charset="0"/>
              </a:rPr>
              <a:t> to the study of thermodynamics that does not require a knowledge of the behavior of individual particles.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It provides a direct and easy way to the solution of engineering problems and it is used in this text. </a:t>
            </a: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Statistical thermodynamics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solidFill>
                  <a:srgbClr val="CC3300"/>
                </a:solidFill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A </a:t>
            </a:r>
            <a:r>
              <a:rPr lang="en-US" sz="2000" dirty="0">
                <a:solidFill>
                  <a:srgbClr val="0000FF"/>
                </a:solidFill>
                <a:latin typeface="Arial" charset="0"/>
              </a:rPr>
              <a:t>microscopic approach</a:t>
            </a:r>
            <a:r>
              <a:rPr lang="en-US" sz="2000" dirty="0">
                <a:latin typeface="Arial" charset="0"/>
              </a:rPr>
              <a:t>, based on the average behavior of large groups of individual particles.</a:t>
            </a:r>
          </a:p>
        </p:txBody>
      </p:sp>
      <p:pic>
        <p:nvPicPr>
          <p:cNvPr id="5124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22925" y="76200"/>
            <a:ext cx="32639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3344863"/>
            <a:ext cx="3219450" cy="343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79319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D20C6B-C233-43B3-8DE1-D9B623272CB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85800"/>
            <a:ext cx="8763000" cy="454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8061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67742D-670F-4E64-9A62-DECA67788601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8916" name="Rectangle 12"/>
          <p:cNvSpPr>
            <a:spLocks noChangeArrowheads="1"/>
          </p:cNvSpPr>
          <p:nvPr/>
        </p:nvSpPr>
        <p:spPr bwMode="auto">
          <a:xfrm>
            <a:off x="152400" y="2743200"/>
            <a:ext cx="4114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/>
              <a:t>The area ratio </a:t>
            </a:r>
            <a:r>
              <a:rPr lang="en-US" sz="2000" i="1" dirty="0"/>
              <a:t>A</a:t>
            </a:r>
            <a:r>
              <a:rPr lang="en-US" sz="2000" baseline="-25000" dirty="0"/>
              <a:t>2</a:t>
            </a:r>
            <a:r>
              <a:rPr lang="en-US" sz="2000" dirty="0"/>
              <a:t>/</a:t>
            </a:r>
            <a:r>
              <a:rPr lang="en-US" sz="2000" i="1" dirty="0"/>
              <a:t>A</a:t>
            </a:r>
            <a:r>
              <a:rPr lang="en-US" sz="2000" baseline="-25000" dirty="0"/>
              <a:t>1</a:t>
            </a:r>
            <a:r>
              <a:rPr lang="en-US" sz="2000" dirty="0"/>
              <a:t> is called the </a:t>
            </a:r>
            <a:r>
              <a:rPr lang="en-US" sz="2000" i="1" dirty="0">
                <a:solidFill>
                  <a:srgbClr val="CC00CC"/>
                </a:solidFill>
              </a:rPr>
              <a:t>ideal mechanical advantage</a:t>
            </a:r>
            <a:r>
              <a:rPr lang="en-US" sz="2000" i="1" dirty="0"/>
              <a:t> </a:t>
            </a:r>
            <a:r>
              <a:rPr lang="en-US" sz="2000" dirty="0"/>
              <a:t>of the hydraulic lift.</a:t>
            </a:r>
          </a:p>
        </p:txBody>
      </p:sp>
      <p:sp>
        <p:nvSpPr>
          <p:cNvPr id="38918" name="Rectangle 9"/>
          <p:cNvSpPr>
            <a:spLocks noChangeArrowheads="1"/>
          </p:cNvSpPr>
          <p:nvPr/>
        </p:nvSpPr>
        <p:spPr bwMode="auto">
          <a:xfrm>
            <a:off x="152400" y="304800"/>
            <a:ext cx="4267200" cy="1354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CC00CC"/>
                </a:solidFill>
              </a:rPr>
              <a:t>Pascal’s law</a:t>
            </a:r>
            <a:r>
              <a:rPr lang="en-US" sz="2200" dirty="0">
                <a:solidFill>
                  <a:srgbClr val="CC00CC"/>
                </a:solidFill>
              </a:rPr>
              <a:t>:</a:t>
            </a:r>
            <a:r>
              <a:rPr lang="en-US" sz="2000" dirty="0"/>
              <a:t> The pressure applied to a confined fluid increases the pressure throughout by the same amount. 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2500" y="247650"/>
            <a:ext cx="4229100" cy="653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794353"/>
            <a:ext cx="4572000" cy="72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44031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46E1B6E-75CF-4B34-95DB-8B12439B6E0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6781800" cy="609600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sz="2800">
                <a:solidFill>
                  <a:srgbClr val="C00000"/>
                </a:solidFill>
              </a:rPr>
              <a:t>PRESSURE</a:t>
            </a:r>
            <a:r>
              <a:rPr lang="tr-TR" sz="2800">
                <a:solidFill>
                  <a:srgbClr val="C00000"/>
                </a:solidFill>
              </a:rPr>
              <a:t> MEASUREMENT DEVICES</a:t>
            </a:r>
            <a:endParaRPr lang="en-US" sz="2800" b="0">
              <a:solidFill>
                <a:srgbClr val="C00000"/>
              </a:solidFill>
            </a:endParaRPr>
          </a:p>
        </p:txBody>
      </p:sp>
      <p:sp>
        <p:nvSpPr>
          <p:cNvPr id="39940" name="Rectangle 5"/>
          <p:cNvSpPr>
            <a:spLocks noChangeArrowheads="1"/>
          </p:cNvSpPr>
          <p:nvPr/>
        </p:nvSpPr>
        <p:spPr bwMode="auto">
          <a:xfrm>
            <a:off x="3962400" y="1629013"/>
            <a:ext cx="50292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342900">
              <a:spcBef>
                <a:spcPts val="600"/>
              </a:spcBef>
              <a:spcAft>
                <a:spcPts val="600"/>
              </a:spcAft>
              <a:buClr>
                <a:srgbClr val="FF3300"/>
              </a:buClr>
            </a:pPr>
            <a:r>
              <a:rPr lang="en-US" sz="2000" dirty="0"/>
              <a:t>Atmospheric pressure is measured by a device called a </a:t>
            </a:r>
            <a:r>
              <a:rPr lang="en-US" sz="2000" b="1" dirty="0">
                <a:solidFill>
                  <a:srgbClr val="CC00CC"/>
                </a:solidFill>
              </a:rPr>
              <a:t>barometer</a:t>
            </a:r>
            <a:r>
              <a:rPr lang="en-US" sz="2000" dirty="0"/>
              <a:t>; thus, the atmospheric pressure is often referred to as the </a:t>
            </a:r>
            <a:r>
              <a:rPr lang="en-US" sz="2000" b="1" i="1" dirty="0">
                <a:solidFill>
                  <a:srgbClr val="CC00CC"/>
                </a:solidFill>
              </a:rPr>
              <a:t>barometric pressure</a:t>
            </a:r>
            <a:r>
              <a:rPr lang="en-US" sz="2000" dirty="0"/>
              <a:t>. </a:t>
            </a:r>
          </a:p>
          <a:p>
            <a:pPr indent="-342900">
              <a:spcBef>
                <a:spcPts val="600"/>
              </a:spcBef>
              <a:spcAft>
                <a:spcPts val="600"/>
              </a:spcAft>
              <a:buClr>
                <a:srgbClr val="FF3300"/>
              </a:buClr>
            </a:pPr>
            <a:r>
              <a:rPr lang="en-US" sz="2000" dirty="0"/>
              <a:t>A frequently used pressure unit is the </a:t>
            </a:r>
            <a:r>
              <a:rPr lang="en-US" sz="2000" i="1" dirty="0">
                <a:solidFill>
                  <a:srgbClr val="CC00CC"/>
                </a:solidFill>
              </a:rPr>
              <a:t>standard atmosphere</a:t>
            </a:r>
            <a:r>
              <a:rPr lang="en-US" sz="2000" dirty="0"/>
              <a:t>, which is defined as the pressure produced by a column of mercury 760 mm in height at 0°C </a:t>
            </a:r>
            <a:r>
              <a:rPr lang="tr-TR" sz="2000" dirty="0"/>
              <a:t>  </a:t>
            </a:r>
            <a:r>
              <a:rPr lang="en-US" sz="2000" dirty="0"/>
              <a:t>(</a:t>
            </a:r>
            <a:r>
              <a:rPr lang="en-US" sz="2000" i="1" dirty="0">
                <a:sym typeface="Symbol" pitchFamily="18" charset="2"/>
              </a:rPr>
              <a:t></a:t>
            </a:r>
            <a:r>
              <a:rPr lang="en-US" sz="2000" baseline="-25000" dirty="0"/>
              <a:t>Hg</a:t>
            </a:r>
            <a:r>
              <a:rPr lang="en-US" sz="2000" dirty="0"/>
              <a:t> = 13,595 kg/m</a:t>
            </a:r>
            <a:r>
              <a:rPr lang="en-US" sz="2000" baseline="30000" dirty="0"/>
              <a:t>3</a:t>
            </a:r>
            <a:r>
              <a:rPr lang="en-US" sz="2000" dirty="0"/>
              <a:t>) under standard gravitational acceleration (</a:t>
            </a:r>
            <a:r>
              <a:rPr lang="en-US" sz="2000" i="1" dirty="0"/>
              <a:t>g = </a:t>
            </a:r>
            <a:r>
              <a:rPr lang="en-US" sz="2000" dirty="0"/>
              <a:t>9.807 m/s</a:t>
            </a:r>
            <a:r>
              <a:rPr lang="en-US" sz="2000" baseline="30000" dirty="0"/>
              <a:t>2</a:t>
            </a:r>
            <a:r>
              <a:rPr lang="en-US" sz="2000" dirty="0"/>
              <a:t>).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962400" y="1066800"/>
            <a:ext cx="426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2800" b="1" kern="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The </a:t>
            </a:r>
            <a:r>
              <a:rPr lang="tr-TR" sz="2800" b="1" kern="0" dirty="0" err="1">
                <a:solidFill>
                  <a:srgbClr val="FF0000"/>
                </a:solidFill>
                <a:latin typeface="+mj-lt"/>
                <a:ea typeface="+mj-ea"/>
                <a:cs typeface="+mj-cs"/>
              </a:rPr>
              <a:t>Barometer</a:t>
            </a:r>
            <a:endParaRPr lang="en-US" sz="2800" kern="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9942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25" y="1238250"/>
            <a:ext cx="3533775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5112" y="5334000"/>
            <a:ext cx="1868488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4036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3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979816A-62A1-4BAE-83CF-C41B957D6D08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4096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80975"/>
            <a:ext cx="3952875" cy="649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295400"/>
            <a:ext cx="401002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723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3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9D6FFE-5161-439F-9553-84CFF05F9B7B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47650"/>
            <a:ext cx="2805113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5" y="2381250"/>
            <a:ext cx="37052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>
          <a:xfrm>
            <a:off x="3733800" y="228600"/>
            <a:ext cx="4267200" cy="609600"/>
          </a:xfrm>
        </p:spPr>
        <p:txBody>
          <a:bodyPr/>
          <a:lstStyle/>
          <a:p>
            <a:pPr eaLnBrk="1" hangingPunct="1"/>
            <a:r>
              <a:rPr lang="en-US" sz="2800" dirty="0"/>
              <a:t>The Manometer</a:t>
            </a:r>
            <a:endParaRPr lang="en-US" sz="2800" b="0" dirty="0"/>
          </a:p>
        </p:txBody>
      </p:sp>
      <p:sp>
        <p:nvSpPr>
          <p:cNvPr id="41990" name="Rectangle 20"/>
          <p:cNvSpPr>
            <a:spLocks noChangeArrowheads="1"/>
          </p:cNvSpPr>
          <p:nvPr/>
        </p:nvSpPr>
        <p:spPr bwMode="auto">
          <a:xfrm>
            <a:off x="3733800" y="838200"/>
            <a:ext cx="48768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It is commonly used to measure small and moderate pressure differences. A manometer contains one or more fluids such as mercury, water, alcohol, or oil.</a:t>
            </a:r>
          </a:p>
        </p:txBody>
      </p:sp>
      <p:pic>
        <p:nvPicPr>
          <p:cNvPr id="41991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5195888"/>
            <a:ext cx="2438400" cy="366712"/>
          </a:xfrm>
          <a:prstGeom prst="rect">
            <a:avLst/>
          </a:prstGeom>
          <a:noFill/>
          <a:ln w="15875">
            <a:solidFill>
              <a:schemeClr val="bg2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12777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3C2F2A-EC18-4697-A47E-4C3CBA5AF5E9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6259" y="523875"/>
            <a:ext cx="5572941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676525"/>
            <a:ext cx="530542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3429000"/>
            <a:ext cx="44767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59146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3C2F2A-EC18-4697-A47E-4C3CBA5AF5E9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43012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33875" y="3095625"/>
            <a:ext cx="47339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5" name="Picture 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09600"/>
            <a:ext cx="41148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43400" y="3657600"/>
            <a:ext cx="32861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047084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3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6116C3-1CF3-4FA8-B9F9-006FBC7BD4D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0179" name="Rectangle 4"/>
          <p:cNvSpPr>
            <a:spLocks noChangeArrowheads="1"/>
          </p:cNvSpPr>
          <p:nvPr/>
        </p:nvSpPr>
        <p:spPr bwMode="auto">
          <a:xfrm>
            <a:off x="381000" y="300038"/>
            <a:ext cx="5422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FF3300"/>
                </a:solidFill>
              </a:rPr>
              <a:t>A Remark on Significant Digits</a:t>
            </a: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381000" y="974725"/>
            <a:ext cx="3962400" cy="476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sz="2200" dirty="0"/>
              <a:t>In engineering calculations, the information given is not known to more</a:t>
            </a:r>
            <a:r>
              <a:rPr lang="tr-TR" sz="2200" dirty="0"/>
              <a:t> </a:t>
            </a:r>
            <a:r>
              <a:rPr lang="en-US" sz="2200" dirty="0"/>
              <a:t>than a certain number of significant digits, usually three digits. </a:t>
            </a:r>
            <a:endParaRPr lang="tr-TR" sz="2200" dirty="0"/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sz="2200" dirty="0">
                <a:solidFill>
                  <a:srgbClr val="3333FF"/>
                </a:solidFill>
              </a:rPr>
              <a:t>Consequently,</a:t>
            </a:r>
            <a:r>
              <a:rPr lang="tr-TR" sz="2200" dirty="0">
                <a:solidFill>
                  <a:srgbClr val="3333FF"/>
                </a:solidFill>
              </a:rPr>
              <a:t> </a:t>
            </a:r>
            <a:r>
              <a:rPr lang="en-US" sz="2200" dirty="0">
                <a:solidFill>
                  <a:srgbClr val="3333FF"/>
                </a:solidFill>
              </a:rPr>
              <a:t>the results obtained cannot possibly be accurate to more significant</a:t>
            </a:r>
            <a:r>
              <a:rPr lang="tr-TR" sz="2200" dirty="0">
                <a:solidFill>
                  <a:srgbClr val="3333FF"/>
                </a:solidFill>
              </a:rPr>
              <a:t> </a:t>
            </a:r>
            <a:r>
              <a:rPr lang="en-US" sz="2200" dirty="0">
                <a:solidFill>
                  <a:srgbClr val="3333FF"/>
                </a:solidFill>
              </a:rPr>
              <a:t>digits. </a:t>
            </a:r>
            <a:endParaRPr lang="tr-TR" sz="2200" dirty="0">
              <a:solidFill>
                <a:srgbClr val="3333FF"/>
              </a:solidFill>
            </a:endParaRPr>
          </a:p>
          <a:p>
            <a:pPr>
              <a:spcBef>
                <a:spcPct val="20000"/>
              </a:spcBef>
              <a:spcAft>
                <a:spcPct val="20000"/>
              </a:spcAft>
            </a:pPr>
            <a:r>
              <a:rPr lang="en-US" sz="2200" dirty="0"/>
              <a:t>Reporting results in more significant digits implies greater accuracy</a:t>
            </a:r>
            <a:r>
              <a:rPr lang="tr-TR" sz="2200" dirty="0"/>
              <a:t> </a:t>
            </a:r>
            <a:r>
              <a:rPr lang="en-US" sz="2200" dirty="0"/>
              <a:t>than exists, and it should be avoided.</a:t>
            </a:r>
          </a:p>
        </p:txBody>
      </p:sp>
      <p:pic>
        <p:nvPicPr>
          <p:cNvPr id="5018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152525"/>
            <a:ext cx="4267200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5181600"/>
            <a:ext cx="44577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992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AA4D160-B367-4DC2-BAFC-A61D9495AB69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304800"/>
            <a:ext cx="2209800" cy="563563"/>
          </a:xfrm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Summary</a:t>
            </a: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4400"/>
            <a:ext cx="7162800" cy="54864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Thermodynamics and energy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Importance of dimensions and units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Systems and control volumes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Properties of a system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Density and specific gravity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State and equilibrium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Processes and cycles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Temperature and the </a:t>
            </a:r>
            <a:r>
              <a:rPr lang="en-US" sz="2200" dirty="0" err="1">
                <a:latin typeface="Arial" charset="0"/>
              </a:rPr>
              <a:t>zeroth</a:t>
            </a:r>
            <a:r>
              <a:rPr lang="en-US" sz="2200" dirty="0">
                <a:latin typeface="Arial" charset="0"/>
              </a:rPr>
              <a:t> law of thermodynamics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Pressure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The manometer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The barometer and atmospheric pressure</a:t>
            </a:r>
          </a:p>
          <a:p>
            <a:pPr eaLnBrk="1" hangingPunct="1">
              <a:spcBef>
                <a:spcPts val="600"/>
              </a:spcBef>
              <a:spcAft>
                <a:spcPts val="0"/>
              </a:spcAft>
            </a:pPr>
            <a:r>
              <a:rPr lang="en-US" sz="2200" dirty="0">
                <a:latin typeface="Arial" charset="0"/>
              </a:rPr>
              <a:t>Problem solving technique</a:t>
            </a:r>
          </a:p>
        </p:txBody>
      </p:sp>
    </p:spTree>
    <p:extLst>
      <p:ext uri="{BB962C8B-B14F-4D97-AF65-F5344CB8AC3E}">
        <p14:creationId xmlns:p14="http://schemas.microsoft.com/office/powerpoint/2010/main" val="2769059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53214D3-CB61-4A38-9CEC-8C3AF6AEFF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609600"/>
          </a:xfrm>
        </p:spPr>
        <p:txBody>
          <a:bodyPr/>
          <a:lstStyle/>
          <a:p>
            <a:pPr eaLnBrk="1" hangingPunct="1"/>
            <a:r>
              <a:rPr lang="en-US" sz="2800" dirty="0"/>
              <a:t>Application Areas of Thermodynamics</a:t>
            </a:r>
            <a:endParaRPr lang="en-US" sz="2800" b="0" dirty="0"/>
          </a:p>
        </p:txBody>
      </p:sp>
      <p:sp>
        <p:nvSpPr>
          <p:cNvPr id="6148" name="Rectangle 18"/>
          <p:cNvSpPr>
            <a:spLocks noChangeArrowheads="1"/>
          </p:cNvSpPr>
          <p:nvPr/>
        </p:nvSpPr>
        <p:spPr bwMode="auto">
          <a:xfrm>
            <a:off x="304800" y="5638800"/>
            <a:ext cx="6705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All activities in nature involve some interaction between energy and matter;</a:t>
            </a:r>
            <a:r>
              <a:rPr lang="tr-TR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thus, it is hard to imagine an area that does not relate to thermodynamics</a:t>
            </a:r>
            <a:r>
              <a:rPr lang="tr-TR" sz="2000" dirty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in some manner.</a:t>
            </a:r>
          </a:p>
        </p:txBody>
      </p:sp>
      <p:pic>
        <p:nvPicPr>
          <p:cNvPr id="6149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990600"/>
            <a:ext cx="276225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990600"/>
            <a:ext cx="504825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2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3276600"/>
            <a:ext cx="2409825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38850" y="3200400"/>
            <a:ext cx="24955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6652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38ACE3-D36A-4D30-B148-9A8A2A9D221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7620000" cy="609600"/>
          </a:xfrm>
          <a:solidFill>
            <a:srgbClr val="92D050"/>
          </a:solidFill>
        </p:spPr>
        <p:txBody>
          <a:bodyPr/>
          <a:lstStyle/>
          <a:p>
            <a:pPr eaLnBrk="1" hangingPunct="1"/>
            <a:r>
              <a:rPr lang="en-US" sz="2800" dirty="0">
                <a:solidFill>
                  <a:srgbClr val="C00000"/>
                </a:solidFill>
              </a:rPr>
              <a:t>IMPORTANCE OF DIMENSIONS AND UNITS</a:t>
            </a:r>
            <a:endParaRPr lang="en-US" sz="2800" b="0" dirty="0">
              <a:solidFill>
                <a:srgbClr val="C00000"/>
              </a:solidFill>
            </a:endParaRP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7924800" cy="5029200"/>
          </a:xfrm>
        </p:spPr>
        <p:txBody>
          <a:bodyPr/>
          <a:lstStyle/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Any physical quantity can be characterized by </a:t>
            </a: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dimensions</a:t>
            </a:r>
            <a:r>
              <a:rPr lang="en-US" sz="2000" dirty="0">
                <a:latin typeface="Arial" charset="0"/>
              </a:rPr>
              <a:t>. 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The magnitudes assigned to the dimensions are called </a:t>
            </a: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units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. 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>
                <a:latin typeface="Arial" charset="0"/>
              </a:rPr>
              <a:t>Some basic dimensions such as mass </a:t>
            </a:r>
            <a:r>
              <a:rPr lang="en-US" sz="2000" i="1" dirty="0">
                <a:latin typeface="Arial" charset="0"/>
              </a:rPr>
              <a:t>m</a:t>
            </a:r>
            <a:r>
              <a:rPr lang="en-US" sz="2000" dirty="0">
                <a:latin typeface="Arial" charset="0"/>
              </a:rPr>
              <a:t>, length </a:t>
            </a:r>
            <a:r>
              <a:rPr lang="en-US" sz="2000" i="1" dirty="0">
                <a:latin typeface="Arial" charset="0"/>
              </a:rPr>
              <a:t>L</a:t>
            </a:r>
            <a:r>
              <a:rPr lang="en-US" sz="2000" dirty="0">
                <a:latin typeface="Arial" charset="0"/>
              </a:rPr>
              <a:t>, time </a:t>
            </a:r>
            <a:r>
              <a:rPr lang="en-US" sz="2000" i="1" dirty="0">
                <a:latin typeface="Arial" charset="0"/>
              </a:rPr>
              <a:t>t</a:t>
            </a:r>
            <a:r>
              <a:rPr lang="en-US" sz="2000" dirty="0">
                <a:latin typeface="Arial" charset="0"/>
              </a:rPr>
              <a:t>, and temperature </a:t>
            </a:r>
            <a:r>
              <a:rPr lang="en-US" sz="2000" i="1" dirty="0">
                <a:latin typeface="Arial" charset="0"/>
              </a:rPr>
              <a:t>T </a:t>
            </a:r>
            <a:r>
              <a:rPr lang="en-US" sz="2000" dirty="0">
                <a:latin typeface="Arial" charset="0"/>
              </a:rPr>
              <a:t>are selected as </a:t>
            </a: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primary</a:t>
            </a:r>
            <a:r>
              <a:rPr lang="en-US" sz="2000" b="1" dirty="0">
                <a:solidFill>
                  <a:srgbClr val="CC3300"/>
                </a:solidFill>
                <a:latin typeface="Arial" charset="0"/>
              </a:rPr>
              <a:t> </a:t>
            </a:r>
            <a:r>
              <a:rPr lang="en-US" sz="2000" dirty="0">
                <a:latin typeface="Arial" charset="0"/>
              </a:rPr>
              <a:t>or </a:t>
            </a: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fundamental dimensions</a:t>
            </a:r>
            <a:r>
              <a:rPr lang="en-US" sz="2000" dirty="0">
                <a:latin typeface="Arial" charset="0"/>
              </a:rPr>
              <a:t>, while others such as velocity </a:t>
            </a:r>
            <a:r>
              <a:rPr lang="en-US" sz="2000" i="1" dirty="0">
                <a:latin typeface="Arial" charset="0"/>
              </a:rPr>
              <a:t>V</a:t>
            </a:r>
            <a:r>
              <a:rPr lang="en-US" sz="2000" dirty="0">
                <a:latin typeface="Arial" charset="0"/>
              </a:rPr>
              <a:t>, energy </a:t>
            </a:r>
            <a:r>
              <a:rPr lang="en-US" sz="2000" i="1" dirty="0">
                <a:latin typeface="Arial" charset="0"/>
              </a:rPr>
              <a:t>E</a:t>
            </a:r>
            <a:r>
              <a:rPr lang="en-US" sz="2000" dirty="0">
                <a:latin typeface="Arial" charset="0"/>
              </a:rPr>
              <a:t>, and volume </a:t>
            </a:r>
            <a:r>
              <a:rPr lang="en-US" sz="2000" i="1" dirty="0">
                <a:latin typeface="Arial" charset="0"/>
              </a:rPr>
              <a:t>V </a:t>
            </a:r>
            <a:r>
              <a:rPr lang="en-US" sz="2000" dirty="0">
                <a:latin typeface="Arial" charset="0"/>
              </a:rPr>
              <a:t>are expressed in terms of the primary dimensions and are called </a:t>
            </a: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secondary dimensions</a:t>
            </a:r>
            <a:r>
              <a:rPr lang="en-US" sz="2000" dirty="0">
                <a:latin typeface="Arial" charset="0"/>
              </a:rPr>
              <a:t>, or </a:t>
            </a: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derived dimensions</a:t>
            </a:r>
            <a:r>
              <a:rPr lang="en-US" sz="2000" dirty="0">
                <a:latin typeface="Arial" charset="0"/>
              </a:rPr>
              <a:t>.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Metric SI system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A simple and logical system based on a decimal relationship between the various units.</a:t>
            </a:r>
          </a:p>
          <a:p>
            <a:pPr marL="0" eaLnBrk="1" hangingPunct="1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 dirty="0">
                <a:solidFill>
                  <a:srgbClr val="CC00CC"/>
                </a:solidFill>
                <a:latin typeface="Arial" charset="0"/>
              </a:rPr>
              <a:t>English system</a:t>
            </a:r>
            <a:r>
              <a:rPr lang="en-US" sz="2000" dirty="0">
                <a:solidFill>
                  <a:srgbClr val="CC00CC"/>
                </a:solidFill>
                <a:latin typeface="Arial" charset="0"/>
              </a:rPr>
              <a:t>:</a:t>
            </a:r>
            <a:r>
              <a:rPr lang="en-US" sz="2000" dirty="0">
                <a:latin typeface="Arial" charset="0"/>
              </a:rPr>
              <a:t> It has no apparent systematic numerical base, and various units in this system are related to each other rather arbitrarily.</a:t>
            </a:r>
          </a:p>
        </p:txBody>
      </p:sp>
    </p:spTree>
    <p:extLst>
      <p:ext uri="{BB962C8B-B14F-4D97-AF65-F5344CB8AC3E}">
        <p14:creationId xmlns:p14="http://schemas.microsoft.com/office/powerpoint/2010/main" val="3489146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3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C3E8D82-87F1-49B8-B62F-16765957E3F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21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8600"/>
            <a:ext cx="357187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228600"/>
            <a:ext cx="3543300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68462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BFF86F-F58E-4228-87C4-3281279D27B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533400"/>
            <a:ext cx="2971800" cy="762000"/>
          </a:xfrm>
        </p:spPr>
        <p:txBody>
          <a:bodyPr/>
          <a:lstStyle/>
          <a:p>
            <a:pPr eaLnBrk="1" hangingPunct="1"/>
            <a:r>
              <a:rPr lang="en-US" sz="2800" dirty="0"/>
              <a:t>Some SI and English Units</a:t>
            </a:r>
            <a:endParaRPr lang="en-US" sz="2800" b="0" dirty="0"/>
          </a:p>
        </p:txBody>
      </p:sp>
      <p:sp>
        <p:nvSpPr>
          <p:cNvPr id="10244" name="Rectangle 19"/>
          <p:cNvSpPr>
            <a:spLocks noChangeArrowheads="1"/>
          </p:cNvSpPr>
          <p:nvPr/>
        </p:nvSpPr>
        <p:spPr bwMode="auto">
          <a:xfrm>
            <a:off x="457200" y="5229225"/>
            <a:ext cx="3200400" cy="1247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900" dirty="0"/>
              <a:t>Work = Force </a:t>
            </a:r>
            <a:r>
              <a:rPr lang="en-US" sz="1900" dirty="0">
                <a:sym typeface="Symbol" pitchFamily="18" charset="2"/>
              </a:rPr>
              <a:t> Distance</a:t>
            </a:r>
          </a:p>
          <a:p>
            <a:pPr algn="ctr"/>
            <a:r>
              <a:rPr lang="en-US" sz="1900" dirty="0">
                <a:sym typeface="Symbol" pitchFamily="18" charset="2"/>
              </a:rPr>
              <a:t>1 J = 1 </a:t>
            </a:r>
            <a:r>
              <a:rPr lang="en-US" sz="1900" dirty="0" err="1">
                <a:sym typeface="Symbol" pitchFamily="18" charset="2"/>
              </a:rPr>
              <a:t>N</a:t>
            </a:r>
            <a:r>
              <a:rPr lang="en-US" sz="1900" dirty="0" err="1">
                <a:cs typeface="Arial" charset="0"/>
                <a:sym typeface="Symbol" pitchFamily="18" charset="2"/>
              </a:rPr>
              <a:t>∙m</a:t>
            </a:r>
            <a:endParaRPr lang="en-US" sz="1900" dirty="0">
              <a:cs typeface="Arial" charset="0"/>
              <a:sym typeface="Symbol" pitchFamily="18" charset="2"/>
            </a:endParaRPr>
          </a:p>
          <a:p>
            <a:pPr algn="ctr"/>
            <a:r>
              <a:rPr lang="en-US" sz="1900" dirty="0">
                <a:cs typeface="Arial" charset="0"/>
                <a:sym typeface="Symbol" pitchFamily="18" charset="2"/>
              </a:rPr>
              <a:t>1 cal = 4.1868 J</a:t>
            </a:r>
          </a:p>
          <a:p>
            <a:pPr algn="ctr"/>
            <a:r>
              <a:rPr lang="en-US" sz="1900" dirty="0">
                <a:cs typeface="Arial" charset="0"/>
                <a:sym typeface="Symbol" pitchFamily="18" charset="2"/>
              </a:rPr>
              <a:t>1 Btu = 1.0551 kJ</a:t>
            </a:r>
            <a:endParaRPr lang="en-US" sz="1900" dirty="0">
              <a:cs typeface="Arial" charset="0"/>
            </a:endParaRPr>
          </a:p>
        </p:txBody>
      </p:sp>
      <p:pic>
        <p:nvPicPr>
          <p:cNvPr id="10248" name="Picture 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6775" y="466725"/>
            <a:ext cx="4162425" cy="265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0075" y="3448050"/>
            <a:ext cx="4429125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2762250"/>
            <a:ext cx="34956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3276600"/>
            <a:ext cx="106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" y="1514475"/>
            <a:ext cx="24193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" y="3933825"/>
            <a:ext cx="28098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9257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5 Slayt Numarası Yer Tutucusu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425ADA-A41C-46E1-90BB-75BAFC7397D6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1267" name="Group 19"/>
          <p:cNvGrpSpPr>
            <a:grpSpLocks/>
          </p:cNvGrpSpPr>
          <p:nvPr/>
        </p:nvGrpSpPr>
        <p:grpSpPr bwMode="auto">
          <a:xfrm>
            <a:off x="7010400" y="3505200"/>
            <a:ext cx="1981200" cy="1752600"/>
            <a:chOff x="2016" y="192"/>
            <a:chExt cx="1248" cy="1104"/>
          </a:xfrm>
          <a:solidFill>
            <a:schemeClr val="accent1"/>
          </a:solidFill>
        </p:grpSpPr>
        <p:sp>
          <p:nvSpPr>
            <p:cNvPr id="11270" name="Rectangle 17"/>
            <p:cNvSpPr>
              <a:spLocks noChangeArrowheads="1"/>
            </p:cNvSpPr>
            <p:nvPr/>
          </p:nvSpPr>
          <p:spPr bwMode="auto">
            <a:xfrm>
              <a:off x="2016" y="192"/>
              <a:ext cx="1248" cy="110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tr-TR"/>
            </a:p>
          </p:txBody>
        </p:sp>
        <p:pic>
          <p:nvPicPr>
            <p:cNvPr id="11271" name="Picture 1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64" y="288"/>
              <a:ext cx="1162" cy="206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11272" name="Rectangle 16"/>
            <p:cNvSpPr>
              <a:spLocks noChangeArrowheads="1"/>
            </p:cNvSpPr>
            <p:nvPr/>
          </p:nvSpPr>
          <p:spPr bwMode="auto">
            <a:xfrm>
              <a:off x="2112" y="528"/>
              <a:ext cx="1104" cy="7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i="1">
                  <a:solidFill>
                    <a:srgbClr val="CC00CC"/>
                  </a:solidFill>
                </a:rPr>
                <a:t>W</a:t>
              </a:r>
              <a:r>
                <a:rPr lang="en-US"/>
                <a:t>  weight</a:t>
              </a:r>
            </a:p>
            <a:p>
              <a:r>
                <a:rPr lang="en-US" i="1">
                  <a:solidFill>
                    <a:srgbClr val="CC00CC"/>
                  </a:solidFill>
                </a:rPr>
                <a:t>m</a:t>
              </a:r>
              <a:r>
                <a:rPr lang="en-US"/>
                <a:t>  mass</a:t>
              </a:r>
            </a:p>
            <a:p>
              <a:r>
                <a:rPr lang="en-US" i="1">
                  <a:solidFill>
                    <a:srgbClr val="CC00CC"/>
                  </a:solidFill>
                </a:rPr>
                <a:t>g</a:t>
              </a:r>
              <a:r>
                <a:rPr lang="en-US"/>
                <a:t>  gravitational acceleration</a:t>
              </a:r>
            </a:p>
          </p:txBody>
        </p:sp>
      </p:grpSp>
      <p:pic>
        <p:nvPicPr>
          <p:cNvPr id="11268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95275"/>
            <a:ext cx="3463925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2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304800"/>
            <a:ext cx="327818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657600" y="4724400"/>
            <a:ext cx="3276600" cy="9159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A body weighing 6</a:t>
            </a:r>
            <a:r>
              <a:rPr lang="tr-TR" dirty="0">
                <a:solidFill>
                  <a:srgbClr val="3333FF"/>
                </a:solidFill>
              </a:rPr>
              <a:t>6</a:t>
            </a:r>
            <a:r>
              <a:rPr lang="en-US" dirty="0">
                <a:solidFill>
                  <a:srgbClr val="3333FF"/>
                </a:solidFill>
              </a:rPr>
              <a:t> </a:t>
            </a:r>
            <a:r>
              <a:rPr lang="en-US" dirty="0" err="1">
                <a:solidFill>
                  <a:srgbClr val="3333FF"/>
                </a:solidFill>
              </a:rPr>
              <a:t>kgf</a:t>
            </a:r>
            <a:r>
              <a:rPr lang="en-US" dirty="0">
                <a:solidFill>
                  <a:srgbClr val="3333FF"/>
                </a:solidFill>
              </a:rPr>
              <a:t> on earth will weigh only 1</a:t>
            </a:r>
            <a:r>
              <a:rPr lang="tr-TR" dirty="0">
                <a:solidFill>
                  <a:srgbClr val="3333FF"/>
                </a:solidFill>
              </a:rPr>
              <a:t>1</a:t>
            </a:r>
            <a:r>
              <a:rPr lang="en-US" dirty="0">
                <a:solidFill>
                  <a:srgbClr val="3333FF"/>
                </a:solidFill>
              </a:rPr>
              <a:t> </a:t>
            </a:r>
            <a:r>
              <a:rPr lang="en-US" dirty="0" err="1">
                <a:solidFill>
                  <a:srgbClr val="3333FF"/>
                </a:solidFill>
              </a:rPr>
              <a:t>kgf</a:t>
            </a:r>
            <a:r>
              <a:rPr lang="en-US" dirty="0">
                <a:solidFill>
                  <a:srgbClr val="3333FF"/>
                </a:solidFill>
              </a:rPr>
              <a:t> on the moon.</a:t>
            </a:r>
          </a:p>
        </p:txBody>
      </p:sp>
    </p:spTree>
    <p:extLst>
      <p:ext uri="{BB962C8B-B14F-4D97-AF65-F5344CB8AC3E}">
        <p14:creationId xmlns:p14="http://schemas.microsoft.com/office/powerpoint/2010/main" val="1849451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HE PPT Theme Colors 06 15 18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1A23"/>
      </a:accent1>
      <a:accent2>
        <a:srgbClr val="FFB600"/>
      </a:accent2>
      <a:accent3>
        <a:srgbClr val="625D9C"/>
      </a:accent3>
      <a:accent4>
        <a:srgbClr val="AF1858"/>
      </a:accent4>
      <a:accent5>
        <a:srgbClr val="692146"/>
      </a:accent5>
      <a:accent6>
        <a:srgbClr val="EC7700"/>
      </a:accent6>
      <a:hlink>
        <a:srgbClr val="625D9C"/>
      </a:hlink>
      <a:folHlink>
        <a:srgbClr val="373A3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H 4x3 CORP PPT Template_V8-FNL_Compressed.potx_MAR-1-2019" id="{08DE2090-B8B5-4033-89C1-B4DDE1363E23}" vid="{41A9A413-2957-419E-84E7-5E9AF06433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MH 4x3 CORP PPT Template_Compressed.potx_V8-FNL_MAR-1-2019</Template>
  <TotalTime>158</TotalTime>
  <Words>2232</Words>
  <Application>Microsoft Office PowerPoint</Application>
  <PresentationFormat>On-screen Show (4:3)</PresentationFormat>
  <Paragraphs>206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CHAPTER 1  INTRODUCTION AND BASIC CONCEPTS</vt:lpstr>
      <vt:lpstr>PowerPoint Presentation</vt:lpstr>
      <vt:lpstr>THERMODYNAMICS AND ENERGY</vt:lpstr>
      <vt:lpstr>PowerPoint Presentation</vt:lpstr>
      <vt:lpstr>Application Areas of Thermodynamics</vt:lpstr>
      <vt:lpstr>IMPORTANCE OF DIMENSIONS AND UNITS</vt:lpstr>
      <vt:lpstr>PowerPoint Presentation</vt:lpstr>
      <vt:lpstr>Some SI and English Units</vt:lpstr>
      <vt:lpstr>PowerPoint Presentation</vt:lpstr>
      <vt:lpstr>PowerPoint Presentation</vt:lpstr>
      <vt:lpstr>Unity Conversion Ratios</vt:lpstr>
      <vt:lpstr>PowerPoint Presentation</vt:lpstr>
      <vt:lpstr>PowerPoint Presentation</vt:lpstr>
      <vt:lpstr>SYSTEMS AND CONTROL VOLUMES</vt:lpstr>
      <vt:lpstr>PowerPoint Presentation</vt:lpstr>
      <vt:lpstr>PowerPoint Presentation</vt:lpstr>
      <vt:lpstr>PowerPoint Presentation</vt:lpstr>
      <vt:lpstr>PROPERTIES OF A SYSTEM</vt:lpstr>
      <vt:lpstr>Continuum</vt:lpstr>
      <vt:lpstr>DENSITY AND SPECIFIC GRAVITY</vt:lpstr>
      <vt:lpstr>PowerPoint Presentation</vt:lpstr>
      <vt:lpstr>STATE AND EQUILIBRIUM</vt:lpstr>
      <vt:lpstr>PowerPoint Presentation</vt:lpstr>
      <vt:lpstr>The State Postulate</vt:lpstr>
      <vt:lpstr>PROCESSES AND CYCLES</vt:lpstr>
      <vt:lpstr>PowerPoint Presentation</vt:lpstr>
      <vt:lpstr>PowerPoint Presentation</vt:lpstr>
      <vt:lpstr>The Steady-Flow Process</vt:lpstr>
      <vt:lpstr>PowerPoint Presentation</vt:lpstr>
      <vt:lpstr>TEMPERATURE AND THE ZEROTH LAW OF THERMODYNAMICS</vt:lpstr>
      <vt:lpstr>Temperature Scales</vt:lpstr>
      <vt:lpstr>PowerPoint Presentation</vt:lpstr>
      <vt:lpstr>PowerPoint Presentation</vt:lpstr>
      <vt:lpstr>PowerPoint Presentation</vt:lpstr>
      <vt:lpstr>PRESSURE</vt:lpstr>
      <vt:lpstr>PowerPoint Presentation</vt:lpstr>
      <vt:lpstr>PowerPoint Presentation</vt:lpstr>
      <vt:lpstr>Variation of Pressure with Depth</vt:lpstr>
      <vt:lpstr>PowerPoint Presentation</vt:lpstr>
      <vt:lpstr>PowerPoint Presentation</vt:lpstr>
      <vt:lpstr>PowerPoint Presentation</vt:lpstr>
      <vt:lpstr>PRESSURE MEASUREMENT DEVICES</vt:lpstr>
      <vt:lpstr>PowerPoint Presentation</vt:lpstr>
      <vt:lpstr>The Manometer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Template: User Notes Delete this slide from final presentation.</dc:title>
  <dc:creator>Mehra, Ruchika</dc:creator>
  <cp:lastModifiedBy>rakhmeen gul</cp:lastModifiedBy>
  <cp:revision>21</cp:revision>
  <cp:lastPrinted>2018-08-01T21:17:27Z</cp:lastPrinted>
  <dcterms:created xsi:type="dcterms:W3CDTF">2019-03-07T04:20:31Z</dcterms:created>
  <dcterms:modified xsi:type="dcterms:W3CDTF">2021-09-16T08:35:56Z</dcterms:modified>
</cp:coreProperties>
</file>